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4D4"/>
    <a:srgbClr val="FD8A67"/>
    <a:srgbClr val="789B7D"/>
    <a:srgbClr val="B9D8B8"/>
    <a:srgbClr val="FFF0E9"/>
    <a:srgbClr val="F5EED1"/>
    <a:srgbClr val="7AC1C1"/>
    <a:srgbClr val="426A6C"/>
    <a:srgbClr val="E9CB1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5433" autoAdjust="0"/>
  </p:normalViewPr>
  <p:slideViewPr>
    <p:cSldViewPr snapToGrid="0">
      <p:cViewPr varScale="1">
        <p:scale>
          <a:sx n="103" d="100"/>
          <a:sy n="103" d="100"/>
        </p:scale>
        <p:origin x="15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5194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8621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5848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594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9032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41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754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082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17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473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9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EFC8D-E39F-40BD-9641-EC7B8DFFF60A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3E83C-11CB-4E92-8764-04B8982CBC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920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8A106-0897-896D-E770-AB8D56E6F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AC045BEE-199D-1926-C314-CBD76CAF4544}"/>
              </a:ext>
            </a:extLst>
          </p:cNvPr>
          <p:cNvSpPr/>
          <p:nvPr/>
        </p:nvSpPr>
        <p:spPr>
          <a:xfrm>
            <a:off x="5794619" y="767209"/>
            <a:ext cx="315503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바른생각" panose="02020600000000000000" pitchFamily="18" charset="-127"/>
                <a:ea typeface="a바른생각" panose="02020600000000000000" pitchFamily="18" charset="-127"/>
              </a:rPr>
              <a:t>CJ</a:t>
            </a:r>
            <a:r>
              <a:rPr lang="ko-KR" alt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바른생각" panose="02020600000000000000" pitchFamily="18" charset="-127"/>
                <a:ea typeface="a바른생각" panose="02020600000000000000" pitchFamily="18" charset="-127"/>
              </a:rPr>
              <a:t>청소년부</a:t>
            </a:r>
            <a:endParaRPr lang="en-US" altLang="ko-KR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바른생각" panose="02020600000000000000" pitchFamily="18" charset="-127"/>
              <a:ea typeface="a바른생각" panose="02020600000000000000" pitchFamily="18" charset="-127"/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F5C4AFDB-76D9-7296-DBD8-6307A2265019}"/>
              </a:ext>
            </a:extLst>
          </p:cNvPr>
          <p:cNvSpPr/>
          <p:nvPr/>
        </p:nvSpPr>
        <p:spPr>
          <a:xfrm>
            <a:off x="5314950" y="337353"/>
            <a:ext cx="4091931" cy="363984"/>
          </a:xfrm>
          <a:prstGeom prst="roundRect">
            <a:avLst>
              <a:gd name="adj" fmla="val 50000"/>
            </a:avLst>
          </a:prstGeom>
          <a:solidFill>
            <a:srgbClr val="B9D8B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다음_Regular" panose="02000603060000000000" pitchFamily="2" charset="-127"/>
                <a:ea typeface="다음_Regular" panose="02000603060000000000" pitchFamily="2" charset="-127"/>
              </a:rPr>
              <a:t>25-11</a:t>
            </a:r>
            <a:r>
              <a:rPr lang="ko-KR" altLang="en-US" sz="1200" b="1" dirty="0">
                <a:solidFill>
                  <a:schemeClr val="tx1"/>
                </a:solidFill>
                <a:latin typeface="다음_Regular" panose="02000603060000000000" pitchFamily="2" charset="-127"/>
                <a:ea typeface="다음_Regular" panose="02000603060000000000" pitchFamily="2" charset="-127"/>
              </a:rPr>
              <a:t>호           </a:t>
            </a:r>
            <a:r>
              <a:rPr lang="en-US" altLang="ko-KR" sz="1200" b="1" dirty="0">
                <a:solidFill>
                  <a:schemeClr val="tx1"/>
                </a:solidFill>
                <a:latin typeface="다음_Regular" panose="02000603060000000000" pitchFamily="2" charset="-127"/>
                <a:ea typeface="다음_Regular" panose="02000603060000000000" pitchFamily="2" charset="-127"/>
              </a:rPr>
              <a:t> </a:t>
            </a:r>
            <a:r>
              <a:rPr lang="ko-KR" altLang="en-US" sz="1200" b="1" dirty="0">
                <a:solidFill>
                  <a:schemeClr val="tx1"/>
                </a:solidFill>
                <a:latin typeface="다음_Regular" panose="02000603060000000000" pitchFamily="2" charset="-127"/>
                <a:ea typeface="다음_Regular" panose="02000603060000000000" pitchFamily="2" charset="-127"/>
              </a:rPr>
              <a:t>                                </a:t>
            </a:r>
            <a:r>
              <a:rPr lang="en-US" altLang="ko-KR" sz="1200" b="1" dirty="0">
                <a:solidFill>
                  <a:schemeClr val="tx1"/>
                </a:solidFill>
                <a:latin typeface="다음_Regular" panose="02000603060000000000" pitchFamily="2" charset="-127"/>
                <a:ea typeface="다음_Regular" panose="02000603060000000000" pitchFamily="2" charset="-127"/>
              </a:rPr>
              <a:t>2025-11-23(</a:t>
            </a:r>
            <a:r>
              <a:rPr lang="ko-KR" altLang="en-US" sz="1200" b="1" dirty="0">
                <a:solidFill>
                  <a:schemeClr val="tx1"/>
                </a:solidFill>
                <a:latin typeface="다음_Regular" panose="02000603060000000000" pitchFamily="2" charset="-127"/>
                <a:ea typeface="다음_Regular" panose="02000603060000000000" pitchFamily="2" charset="-127"/>
              </a:rPr>
              <a:t>주일</a:t>
            </a:r>
            <a:r>
              <a:rPr lang="en-US" altLang="ko-KR" sz="1200" b="1" dirty="0">
                <a:solidFill>
                  <a:schemeClr val="tx1"/>
                </a:solidFill>
                <a:latin typeface="다음_Regular" panose="02000603060000000000" pitchFamily="2" charset="-127"/>
                <a:ea typeface="다음_Regular" panose="02000603060000000000" pitchFamily="2" charset="-127"/>
              </a:rPr>
              <a:t>)</a:t>
            </a:r>
            <a:endParaRPr lang="ko-KR" altLang="en-US" sz="1200" b="1" dirty="0">
              <a:solidFill>
                <a:schemeClr val="tx1"/>
              </a:solidFill>
              <a:latin typeface="다음_Regular" panose="02000603060000000000" pitchFamily="2" charset="-127"/>
              <a:ea typeface="다음_Regular" panose="02000603060000000000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7E378F21-523B-741E-707C-FF66322FB098}"/>
              </a:ext>
            </a:extLst>
          </p:cNvPr>
          <p:cNvSpPr/>
          <p:nvPr/>
        </p:nvSpPr>
        <p:spPr>
          <a:xfrm>
            <a:off x="6371700" y="1707713"/>
            <a:ext cx="19784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5400" dirty="0">
                <a:ln w="76200"/>
                <a:solidFill>
                  <a:srgbClr val="426A6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210 다락방 B" panose="02020603020101020101" pitchFamily="18" charset="-127"/>
                <a:ea typeface="210 다락방 B" panose="02020603020101020101" pitchFamily="18" charset="-127"/>
              </a:rPr>
              <a:t>NEXT</a:t>
            </a:r>
            <a:endParaRPr lang="en-US" altLang="ko-KR" sz="5400" b="0" cap="none" spc="0" dirty="0">
              <a:ln w="76200"/>
              <a:solidFill>
                <a:srgbClr val="426A6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210 다락방 B" panose="02020603020101020101" pitchFamily="18" charset="-127"/>
              <a:ea typeface="210 다락방 B" panose="02020603020101020101" pitchFamily="18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B16336E-E1B1-FD55-17B8-D3E8ED63D633}"/>
              </a:ext>
            </a:extLst>
          </p:cNvPr>
          <p:cNvSpPr/>
          <p:nvPr/>
        </p:nvSpPr>
        <p:spPr>
          <a:xfrm>
            <a:off x="6343125" y="2477154"/>
            <a:ext cx="19559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2000" b="0" i="1" cap="none" spc="0" dirty="0">
                <a:ln w="0"/>
                <a:solidFill>
                  <a:srgbClr val="426A6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210 다락방 R" panose="02020603020101020101" pitchFamily="18" charset="-127"/>
                <a:ea typeface="210 다락방 R" panose="02020603020101020101" pitchFamily="18" charset="-127"/>
              </a:rPr>
              <a:t>GENERTATION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FAA01A47-C7CD-2AAF-C751-C6E388996A3C}"/>
              </a:ext>
            </a:extLst>
          </p:cNvPr>
          <p:cNvSpPr/>
          <p:nvPr/>
        </p:nvSpPr>
        <p:spPr>
          <a:xfrm>
            <a:off x="0" y="0"/>
            <a:ext cx="4953000" cy="6867524"/>
          </a:xfrm>
          <a:prstGeom prst="rect">
            <a:avLst/>
          </a:prstGeom>
          <a:solidFill>
            <a:srgbClr val="B9D8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5B0CCC-32DD-784D-77B5-1EA1BC01AA61}"/>
              </a:ext>
            </a:extLst>
          </p:cNvPr>
          <p:cNvSpPr txBox="1"/>
          <p:nvPr/>
        </p:nvSpPr>
        <p:spPr>
          <a:xfrm>
            <a:off x="161925" y="228600"/>
            <a:ext cx="2212465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ko-KR" dirty="0"/>
          </a:p>
          <a:p>
            <a:r>
              <a:rPr lang="ko-KR" altLang="en-US" sz="1100" dirty="0"/>
              <a:t>이번 주에는 어떤 소식이 있을까</a:t>
            </a:r>
            <a:r>
              <a:rPr lang="en-US" altLang="ko-KR" sz="1100" dirty="0"/>
              <a:t>?</a:t>
            </a:r>
            <a:endParaRPr lang="ko-KR" altLang="en-US" sz="11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7DCB4F-710A-01C5-C8E6-BD3D3C20BD60}"/>
              </a:ext>
            </a:extLst>
          </p:cNvPr>
          <p:cNvSpPr txBox="1"/>
          <p:nvPr/>
        </p:nvSpPr>
        <p:spPr>
          <a:xfrm>
            <a:off x="161925" y="767209"/>
            <a:ext cx="3810000" cy="1880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1200" dirty="0">
                <a:latin typeface="+mj-ea"/>
                <a:ea typeface="+mj-ea"/>
              </a:rPr>
              <a:t>1. </a:t>
            </a:r>
            <a:r>
              <a:rPr lang="ko-KR" altLang="en-US" sz="1200" dirty="0">
                <a:latin typeface="+mj-ea"/>
                <a:ea typeface="+mj-ea"/>
              </a:rPr>
              <a:t>새로운 친구를 진심으로 환영합니다</a:t>
            </a:r>
            <a:r>
              <a:rPr lang="en-US" altLang="ko-KR" sz="1200" dirty="0">
                <a:latin typeface="+mj-ea"/>
                <a:ea typeface="+mj-ea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altLang="ko-KR" sz="1200" dirty="0">
                <a:latin typeface="+mj-ea"/>
                <a:ea typeface="+mj-ea"/>
              </a:rPr>
              <a:t>2. </a:t>
            </a:r>
          </a:p>
          <a:p>
            <a:pPr>
              <a:lnSpc>
                <a:spcPct val="200000"/>
              </a:lnSpc>
            </a:pPr>
            <a:r>
              <a:rPr lang="en-US" altLang="ko-KR" sz="1200" dirty="0">
                <a:latin typeface="+mj-ea"/>
                <a:ea typeface="+mj-ea"/>
              </a:rPr>
              <a:t>3. </a:t>
            </a:r>
          </a:p>
          <a:p>
            <a:pPr>
              <a:lnSpc>
                <a:spcPct val="200000"/>
              </a:lnSpc>
            </a:pPr>
            <a:r>
              <a:rPr lang="en-US" altLang="ko-KR" sz="1200" dirty="0">
                <a:latin typeface="+mj-ea"/>
                <a:ea typeface="+mj-ea"/>
              </a:rPr>
              <a:t>4.</a:t>
            </a:r>
          </a:p>
          <a:p>
            <a:pPr>
              <a:lnSpc>
                <a:spcPct val="200000"/>
              </a:lnSpc>
            </a:pPr>
            <a:r>
              <a:rPr lang="en-US" altLang="ko-KR" sz="1200" dirty="0">
                <a:latin typeface="+mj-ea"/>
                <a:ea typeface="+mj-ea"/>
              </a:rPr>
              <a:t>5.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2CAB731-907D-8196-3116-E9E82AE924E2}"/>
              </a:ext>
            </a:extLst>
          </p:cNvPr>
          <p:cNvSpPr txBox="1"/>
          <p:nvPr/>
        </p:nvSpPr>
        <p:spPr>
          <a:xfrm>
            <a:off x="135761" y="16828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D8A67"/>
                </a:solidFill>
                <a:latin typeface="다음_Regular" panose="02000603060000000000" pitchFamily="2" charset="-127"/>
                <a:ea typeface="다음_Regular" panose="02000603060000000000" pitchFamily="2" charset="-127"/>
              </a:rPr>
              <a:t>광고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FCF6C170-CFF4-024B-1927-8467BF0F2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100" y="1370871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BA5F6A2A-B776-B2A6-74E2-FF2EE8CDC3FF}"/>
              </a:ext>
            </a:extLst>
          </p:cNvPr>
          <p:cNvSpPr/>
          <p:nvPr/>
        </p:nvSpPr>
        <p:spPr>
          <a:xfrm>
            <a:off x="5805840" y="2877264"/>
            <a:ext cx="3132590" cy="27235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b="1" dirty="0">
                <a:ln w="0"/>
                <a:solidFill>
                  <a:srgbClr val="426A6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Y중고딕" panose="02030600000101010101" pitchFamily="18" charset="-127"/>
                <a:ea typeface="HY중고딕" panose="02030600000101010101" pitchFamily="18" charset="-127"/>
              </a:rPr>
              <a:t>너 희 는  세 상 의</a:t>
            </a:r>
            <a:endParaRPr lang="en-US" altLang="ko-KR" b="1" dirty="0">
              <a:ln w="0"/>
              <a:solidFill>
                <a:srgbClr val="426A6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algn="ctr"/>
            <a:r>
              <a:rPr lang="ko-KR" altLang="en-US" b="1" cap="none" spc="0" dirty="0">
                <a:ln w="0"/>
                <a:solidFill>
                  <a:srgbClr val="426A6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Y중고딕" panose="02030600000101010101" pitchFamily="18" charset="-127"/>
                <a:ea typeface="HY중고딕" panose="02030600000101010101" pitchFamily="18" charset="-127"/>
              </a:rPr>
              <a:t>소    금    이    </a:t>
            </a:r>
            <a:r>
              <a:rPr lang="ko-KR" altLang="en-US" b="1" cap="none" spc="0" dirty="0" err="1">
                <a:ln w="0"/>
                <a:solidFill>
                  <a:srgbClr val="426A6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Y중고딕" panose="02030600000101010101" pitchFamily="18" charset="-127"/>
                <a:ea typeface="HY중고딕" panose="02030600000101010101" pitchFamily="18" charset="-127"/>
              </a:rPr>
              <a:t>니</a:t>
            </a:r>
            <a:endParaRPr lang="en-US" altLang="ko-KR" b="1" cap="none" spc="0" dirty="0">
              <a:ln w="0"/>
              <a:solidFill>
                <a:srgbClr val="426A6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algn="ctr">
              <a:lnSpc>
                <a:spcPct val="200000"/>
              </a:lnSpc>
            </a:pPr>
            <a:r>
              <a:rPr lang="ko-KR" altLang="en-US" sz="1400" b="1" dirty="0">
                <a:ln w="0"/>
                <a:solidFill>
                  <a:srgbClr val="426A6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Y중고딕" panose="02030600000101010101" pitchFamily="18" charset="-127"/>
                <a:ea typeface="HY중고딕" panose="02030600000101010101" pitchFamily="18" charset="-127"/>
              </a:rPr>
              <a:t>소금</a:t>
            </a:r>
            <a:r>
              <a:rPr lang="ko-KR" altLang="en-US" sz="1400" dirty="0">
                <a:ln w="0"/>
                <a:solidFill>
                  <a:srgbClr val="426A6C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이 만일 그 맛을 잃으면 무엇으로 짜게 하리요</a:t>
            </a:r>
            <a:endParaRPr lang="en-US" altLang="ko-KR" sz="1400" dirty="0">
              <a:ln w="0"/>
              <a:solidFill>
                <a:srgbClr val="426A6C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algn="ctr">
              <a:lnSpc>
                <a:spcPct val="200000"/>
              </a:lnSpc>
            </a:pPr>
            <a:r>
              <a:rPr lang="ko-KR" altLang="en-US" sz="1400" b="0" cap="none" spc="0" dirty="0">
                <a:ln w="0"/>
                <a:solidFill>
                  <a:srgbClr val="426A6C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후에는 아무 쓸 데 없어 </a:t>
            </a:r>
            <a:endParaRPr lang="en-US" altLang="ko-KR" sz="1400" b="0" cap="none" spc="0" dirty="0">
              <a:ln w="0"/>
              <a:solidFill>
                <a:srgbClr val="426A6C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algn="ctr">
              <a:lnSpc>
                <a:spcPct val="200000"/>
              </a:lnSpc>
            </a:pPr>
            <a:r>
              <a:rPr lang="ko-KR" altLang="en-US" sz="1400" dirty="0">
                <a:ln w="0"/>
                <a:solidFill>
                  <a:srgbClr val="426A6C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다만 밖에 버려져</a:t>
            </a:r>
            <a:endParaRPr lang="en-US" altLang="ko-KR" sz="1400" dirty="0">
              <a:ln w="0"/>
              <a:solidFill>
                <a:srgbClr val="426A6C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algn="ctr">
              <a:lnSpc>
                <a:spcPct val="200000"/>
              </a:lnSpc>
            </a:pPr>
            <a:r>
              <a:rPr lang="ko-KR" altLang="en-US" sz="1400" b="0" cap="none" spc="0" dirty="0">
                <a:ln w="0"/>
                <a:solidFill>
                  <a:srgbClr val="426A6C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사람에게 밟힐 </a:t>
            </a:r>
            <a:r>
              <a:rPr lang="ko-KR" altLang="en-US" sz="1400" b="0" cap="none" spc="0" dirty="0" err="1">
                <a:ln w="0"/>
                <a:solidFill>
                  <a:srgbClr val="426A6C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뿐이니라</a:t>
            </a:r>
            <a:endParaRPr lang="en-US" altLang="ko-KR" sz="1400" b="0" cap="none" spc="0" dirty="0">
              <a:ln w="0"/>
              <a:solidFill>
                <a:srgbClr val="426A6C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755D0115-B7C0-F062-FF90-CEBE18FBB0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433" t="24202" r="7112" b="26065"/>
          <a:stretch>
            <a:fillRect/>
          </a:stretch>
        </p:blipFill>
        <p:spPr>
          <a:xfrm>
            <a:off x="6048973" y="1495968"/>
            <a:ext cx="2544287" cy="43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D549909-A3BB-9216-4F1C-0D8519B5B4B0}"/>
              </a:ext>
            </a:extLst>
          </p:cNvPr>
          <p:cNvSpPr txBox="1"/>
          <p:nvPr/>
        </p:nvSpPr>
        <p:spPr>
          <a:xfrm>
            <a:off x="5805840" y="6090791"/>
            <a:ext cx="2531410" cy="548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spcAft>
                <a:spcPts val="800"/>
              </a:spcAft>
              <a:buNone/>
            </a:pPr>
            <a:r>
              <a:rPr lang="ko-KR" altLang="en-US" sz="12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교장 </a:t>
            </a:r>
            <a:r>
              <a:rPr lang="en-US" altLang="ko-KR" sz="12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:                        </a:t>
            </a:r>
            <a:r>
              <a:rPr lang="ko-KR" altLang="en-US" sz="1200" kern="100" dirty="0">
                <a:latin typeface="+mj-ea"/>
                <a:ea typeface="+mj-ea"/>
                <a:cs typeface="Times New Roman" panose="02020603050405020304" pitchFamily="18" charset="0"/>
              </a:rPr>
              <a:t>교육 </a:t>
            </a:r>
            <a:r>
              <a:rPr lang="en-US" altLang="ko-KR" sz="1200" kern="100" dirty="0">
                <a:latin typeface="+mj-ea"/>
                <a:ea typeface="+mj-ea"/>
                <a:cs typeface="Times New Roman" panose="02020603050405020304" pitchFamily="18" charset="0"/>
              </a:rPr>
              <a:t>: </a:t>
            </a:r>
          </a:p>
          <a:p>
            <a:pPr latinLnBrk="1">
              <a:spcAft>
                <a:spcPts val="800"/>
              </a:spcAft>
              <a:buNone/>
            </a:pPr>
            <a:r>
              <a:rPr lang="ko-KR" altLang="en-US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부장 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:                           </a:t>
            </a:r>
            <a:r>
              <a:rPr lang="ko-KR" altLang="en-US" sz="1100" kern="100" dirty="0">
                <a:latin typeface="+mj-ea"/>
                <a:cs typeface="Times New Roman" panose="02020603050405020304" pitchFamily="18" charset="0"/>
              </a:rPr>
              <a:t>회계 </a:t>
            </a:r>
            <a:r>
              <a:rPr lang="en-US" altLang="ko-KR" sz="1100" kern="100" dirty="0">
                <a:latin typeface="+mj-ea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74628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26FBAFA9-42A8-1C29-3E70-1EEC464A80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773"/>
          <a:stretch>
            <a:fillRect/>
          </a:stretch>
        </p:blipFill>
        <p:spPr>
          <a:xfrm>
            <a:off x="0" y="-9524"/>
            <a:ext cx="4953000" cy="6858000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E3269270-A278-BD64-7CD8-5E9BFB0983BD}"/>
              </a:ext>
            </a:extLst>
          </p:cNvPr>
          <p:cNvSpPr/>
          <p:nvPr/>
        </p:nvSpPr>
        <p:spPr>
          <a:xfrm>
            <a:off x="4953000" y="-9524"/>
            <a:ext cx="4953000" cy="6867524"/>
          </a:xfrm>
          <a:prstGeom prst="rect">
            <a:avLst/>
          </a:prstGeom>
          <a:solidFill>
            <a:srgbClr val="B9D8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2DA88508-4527-E24D-E3DC-694AA716107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84800" y="268652"/>
            <a:ext cx="4307595" cy="63111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r>
              <a:rPr lang="en-US" altLang="ko-KR" b="1" dirty="0"/>
              <a:t>3. </a:t>
            </a:r>
            <a:r>
              <a:rPr lang="ko-KR" altLang="ko-KR" b="1" dirty="0"/>
              <a:t>적용 나눔</a:t>
            </a:r>
            <a:r>
              <a:rPr lang="en-US" altLang="ko-KR" b="1" dirty="0"/>
              <a:t> (</a:t>
            </a:r>
            <a:r>
              <a:rPr lang="ko-KR" altLang="ko-KR" b="1" dirty="0"/>
              <a:t>우리의 이야기</a:t>
            </a:r>
            <a:r>
              <a:rPr lang="en-US" altLang="ko-KR" b="1" dirty="0"/>
              <a:t>)</a:t>
            </a:r>
            <a:endParaRPr lang="ko-KR" altLang="ko-KR" dirty="0"/>
          </a:p>
          <a:p>
            <a:pPr lvl="0" latinLnBrk="1"/>
            <a:r>
              <a:rPr lang="ko-KR" altLang="ko-KR" dirty="0"/>
              <a:t>내가 받은 은혜 중 </a:t>
            </a:r>
            <a:r>
              <a:rPr lang="en-US" altLang="ko-KR" dirty="0"/>
              <a:t>‘</a:t>
            </a:r>
            <a:r>
              <a:rPr lang="ko-KR" altLang="ko-KR" dirty="0"/>
              <a:t>당연하게</a:t>
            </a:r>
            <a:r>
              <a:rPr lang="en-US" altLang="ko-KR" dirty="0"/>
              <a:t>’ </a:t>
            </a:r>
            <a:r>
              <a:rPr lang="ko-KR" altLang="ko-KR" dirty="0"/>
              <a:t>여기고 지나친 것은 무엇인가요</a:t>
            </a:r>
            <a:r>
              <a:rPr lang="en-US" altLang="ko-KR" dirty="0"/>
              <a:t>?</a:t>
            </a:r>
            <a:endParaRPr lang="ko-KR" altLang="ko-KR" dirty="0"/>
          </a:p>
          <a:p>
            <a:pPr lvl="0" latinLnBrk="1"/>
            <a:r>
              <a:rPr lang="ko-KR" altLang="ko-KR" dirty="0"/>
              <a:t>이번 주에 내가 꼭 감사 인사를 해야 할 사람은 누구인가요</a:t>
            </a:r>
            <a:r>
              <a:rPr lang="en-US" altLang="ko-KR" dirty="0"/>
              <a:t>?</a:t>
            </a:r>
            <a:endParaRPr lang="ko-KR" altLang="ko-KR" dirty="0"/>
          </a:p>
          <a:p>
            <a:pPr latinLnBrk="1"/>
            <a:r>
              <a:rPr lang="en-US" altLang="ko-KR" dirty="0"/>
              <a:t> </a:t>
            </a:r>
            <a:endParaRPr lang="ko-KR" altLang="ko-KR" dirty="0"/>
          </a:p>
          <a:p>
            <a:pPr latinLnBrk="1"/>
            <a:r>
              <a:rPr lang="en-US" altLang="ko-KR" b="1" dirty="0"/>
              <a:t>4. </a:t>
            </a:r>
            <a:r>
              <a:rPr lang="ko-KR" altLang="ko-KR" b="1" dirty="0"/>
              <a:t>한 주간 실천 미션</a:t>
            </a:r>
            <a:endParaRPr lang="ko-KR" altLang="ko-KR" dirty="0"/>
          </a:p>
          <a:p>
            <a:pPr latinLnBrk="1"/>
            <a:r>
              <a:rPr lang="ko-KR" altLang="ko-KR" dirty="0"/>
              <a:t>이번 주 한 가지 이상 실천해 보기</a:t>
            </a:r>
            <a:r>
              <a:rPr lang="en-US" altLang="ko-KR" dirty="0"/>
              <a:t>!</a:t>
            </a:r>
            <a:endParaRPr lang="ko-KR" altLang="ko-KR" dirty="0"/>
          </a:p>
          <a:p>
            <a:pPr lvl="0" latinLnBrk="1"/>
            <a:r>
              <a:rPr lang="en-US" altLang="ko-KR" dirty="0"/>
              <a:t>✔ </a:t>
            </a:r>
            <a:r>
              <a:rPr lang="ko-KR" altLang="ko-KR" dirty="0"/>
              <a:t>감사 일기</a:t>
            </a:r>
            <a:r>
              <a:rPr lang="en-US" altLang="ko-KR" dirty="0"/>
              <a:t> 3</a:t>
            </a:r>
            <a:r>
              <a:rPr lang="ko-KR" altLang="ko-KR" dirty="0"/>
              <a:t>회 쓰기</a:t>
            </a:r>
          </a:p>
          <a:p>
            <a:pPr lvl="0" latinLnBrk="1"/>
            <a:r>
              <a:rPr lang="en-US" altLang="ko-KR" dirty="0"/>
              <a:t>✔ </a:t>
            </a:r>
            <a:r>
              <a:rPr lang="ko-KR" altLang="ko-KR" dirty="0"/>
              <a:t>부모님 또는 친구에게 감사 메시지 보내기</a:t>
            </a:r>
          </a:p>
          <a:p>
            <a:pPr lvl="0" latinLnBrk="1"/>
            <a:r>
              <a:rPr lang="en-US" altLang="ko-KR" dirty="0"/>
              <a:t>✔ </a:t>
            </a:r>
            <a:r>
              <a:rPr lang="ko-KR" altLang="ko-KR" dirty="0"/>
              <a:t>하루를 시작할 때 감사</a:t>
            </a:r>
            <a:r>
              <a:rPr lang="en-US" altLang="ko-KR" dirty="0"/>
              <a:t> 3</a:t>
            </a:r>
            <a:r>
              <a:rPr lang="ko-KR" altLang="ko-KR" dirty="0"/>
              <a:t>가지 떠올리기</a:t>
            </a:r>
          </a:p>
          <a:p>
            <a:pPr lvl="0" latinLnBrk="1"/>
            <a:r>
              <a:rPr lang="en-US" altLang="ko-KR" dirty="0"/>
              <a:t>✔ </a:t>
            </a:r>
            <a:r>
              <a:rPr lang="ko-KR" altLang="ko-KR" dirty="0"/>
              <a:t>불평이 나오려 할 때 감사로 바꿔 말해보기</a:t>
            </a:r>
          </a:p>
          <a:p>
            <a:pPr latinLnBrk="1"/>
            <a:r>
              <a:rPr lang="en-US" altLang="ko-KR" dirty="0"/>
              <a:t> </a:t>
            </a:r>
            <a:endParaRPr lang="ko-KR" altLang="ko-KR" dirty="0"/>
          </a:p>
          <a:p>
            <a:pPr latinLnBrk="1"/>
            <a:r>
              <a:rPr lang="ko-KR" altLang="ko-KR" dirty="0"/>
              <a:t>이번 주</a:t>
            </a:r>
            <a:r>
              <a:rPr lang="en-US" altLang="ko-KR" dirty="0"/>
              <a:t>, </a:t>
            </a:r>
            <a:r>
              <a:rPr lang="ko-KR" altLang="ko-KR" dirty="0"/>
              <a:t>감사의 마음을 </a:t>
            </a:r>
            <a:r>
              <a:rPr lang="ko-KR" altLang="ko-KR" b="1" dirty="0"/>
              <a:t>말과 행동으로 표현하는 청소년</a:t>
            </a:r>
            <a:r>
              <a:rPr lang="ko-KR" altLang="ko-KR" dirty="0"/>
              <a:t>이 되기를 축복합니다</a:t>
            </a:r>
            <a:r>
              <a:rPr lang="en-US" altLang="ko-KR" dirty="0"/>
              <a:t>!</a:t>
            </a:r>
            <a:endParaRPr lang="ko-KR" altLang="ko-KR" dirty="0"/>
          </a:p>
        </p:txBody>
      </p:sp>
      <p:pic>
        <p:nvPicPr>
          <p:cNvPr id="18" name="그림 17">
            <a:extLst>
              <a:ext uri="{FF2B5EF4-FFF2-40B4-BE49-F238E27FC236}">
                <a16:creationId xmlns:a16="http://schemas.microsoft.com/office/drawing/2014/main" id="{113DE307-5650-2CF1-8812-1C0480480D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71" t="5516" r="2877" b="81020"/>
          <a:stretch>
            <a:fillRect/>
          </a:stretch>
        </p:blipFill>
        <p:spPr>
          <a:xfrm>
            <a:off x="8719431" y="252776"/>
            <a:ext cx="891348" cy="1129928"/>
          </a:xfrm>
          <a:prstGeom prst="rect">
            <a:avLst/>
          </a:prstGeom>
        </p:spPr>
      </p:pic>
      <p:graphicFrame>
        <p:nvGraphicFramePr>
          <p:cNvPr id="19" name="표 18">
            <a:extLst>
              <a:ext uri="{FF2B5EF4-FFF2-40B4-BE49-F238E27FC236}">
                <a16:creationId xmlns:a16="http://schemas.microsoft.com/office/drawing/2014/main" id="{04DBA666-E771-A896-6131-4F5C9AC98D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368313"/>
              </p:ext>
            </p:extLst>
          </p:nvPr>
        </p:nvGraphicFramePr>
        <p:xfrm>
          <a:off x="456673" y="1011239"/>
          <a:ext cx="4039654" cy="10809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039654">
                  <a:extLst>
                    <a:ext uri="{9D8B030D-6E8A-4147-A177-3AD203B41FA5}">
                      <a16:colId xmlns:a16="http://schemas.microsoft.com/office/drawing/2014/main" val="3262559182"/>
                    </a:ext>
                  </a:extLst>
                </a:gridCol>
              </a:tblGrid>
              <a:tr h="1080992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∥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10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분 일찍 오셔서 예배를 준비합시다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.</a:t>
                      </a: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본 문    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:     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데살로니가전서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5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장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16-18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절</a:t>
                      </a: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설 교    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:    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감사는 시선의 차이다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._000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 목사</a:t>
                      </a: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기 도    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:    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중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2 000</a:t>
                      </a:r>
                      <a:r>
                        <a:rPr lang="en-US" altLang="ko-KR" sz="1050" b="0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(</a:t>
                      </a:r>
                      <a:r>
                        <a:rPr lang="ko-KR" altLang="en-US" sz="1050" b="0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다음 주 중</a:t>
                      </a:r>
                      <a:r>
                        <a:rPr lang="en-US" altLang="ko-KR" sz="1050" b="0" kern="0" spc="0" dirty="0">
                          <a:solidFill>
                            <a:srgbClr val="000000"/>
                          </a:solidFill>
                          <a:effectLst/>
                          <a:latin typeface="다음_Regular" panose="02000603060000000000" pitchFamily="2" charset="-127"/>
                          <a:ea typeface="다음_Regular" panose="02000603060000000000" pitchFamily="2" charset="-127"/>
                        </a:rPr>
                        <a:t>1 000) 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다음_Regular" panose="02000603060000000000" pitchFamily="2" charset="-127"/>
                        <a:ea typeface="다음_Regular" panose="02000603060000000000" pitchFamily="2" charset="-127"/>
                      </a:endParaRPr>
                    </a:p>
                  </a:txBody>
                  <a:tcPr marL="64770" marR="64770" marT="17907" marB="17907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373942"/>
                  </a:ext>
                </a:extLst>
              </a:tr>
            </a:tbl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0EC2E803-5998-2AB7-9412-BCCE5756F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90" y="492233"/>
            <a:ext cx="4325979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o-KR" altLang="ko-K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반별 모임 교재</a:t>
            </a:r>
            <a:endParaRPr kumimoji="0" lang="ko-KR" altLang="ko-KR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1. Ice Breaking</a:t>
            </a:r>
            <a:endParaRPr kumimoji="0" lang="en-US" altLang="ko-KR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1) </a:t>
            </a:r>
            <a:r>
              <a:rPr kumimoji="0" lang="ko-K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오늘 하루 또는 이번 주에 있었던 일 중 </a:t>
            </a:r>
            <a:endParaRPr kumimoji="0" lang="en-US" altLang="ko-K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altLang="ko-K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   </a:t>
            </a:r>
            <a:r>
              <a:rPr kumimoji="0" lang="ko-KR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감사한 일 한 가지</a:t>
            </a:r>
            <a:r>
              <a:rPr kumimoji="0" lang="ko-K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를 나눠보세요</a:t>
            </a:r>
            <a:r>
              <a:rPr kumimoji="0" lang="en-US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>
                <a:tab pos="457200" algn="l"/>
              </a:tabLst>
            </a:pPr>
            <a:endParaRPr lang="en-US" altLang="ko-KR" sz="11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>
                <a:tab pos="457200" algn="l"/>
              </a:tabLst>
            </a:pPr>
            <a:endParaRPr kumimoji="0" lang="en-US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2. </a:t>
            </a:r>
            <a:r>
              <a:rPr kumimoji="0" lang="ko-KR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말씀 속으로 </a:t>
            </a:r>
            <a:r>
              <a:rPr kumimoji="0" lang="en-US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(</a:t>
            </a:r>
            <a:r>
              <a:rPr kumimoji="0" lang="ko-KR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본문 이해</a:t>
            </a:r>
            <a:r>
              <a:rPr kumimoji="0" lang="en-US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)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1) </a:t>
            </a:r>
            <a:r>
              <a:rPr kumimoji="0" lang="ko-K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왜 </a:t>
            </a:r>
            <a:r>
              <a:rPr kumimoji="0" lang="en-US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10</a:t>
            </a:r>
            <a:r>
              <a:rPr kumimoji="0" lang="ko-K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명 중 </a:t>
            </a:r>
            <a:r>
              <a:rPr kumimoji="0" lang="en-US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kumimoji="0" lang="ko-K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명만 돌아왔을까요</a:t>
            </a:r>
            <a:r>
              <a:rPr kumimoji="0" lang="en-US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?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en-US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2) </a:t>
            </a:r>
            <a:r>
              <a:rPr kumimoji="0" lang="ko-K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유일하게 감사하러 온 사마리아 사람을 보며 예수님께서 보이신 반응은 무엇입니까</a:t>
            </a:r>
            <a:r>
              <a:rPr kumimoji="0" lang="en-US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?(17-18</a:t>
            </a:r>
            <a:r>
              <a:rPr kumimoji="0" lang="ko-K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절</a:t>
            </a:r>
            <a:r>
              <a:rPr kumimoji="0" lang="en-US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)</a:t>
            </a:r>
            <a:endParaRPr kumimoji="0" lang="en-US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EF146A-C099-F48F-6692-D9D7806D9342}"/>
              </a:ext>
            </a:extLst>
          </p:cNvPr>
          <p:cNvSpPr txBox="1"/>
          <p:nvPr/>
        </p:nvSpPr>
        <p:spPr>
          <a:xfrm>
            <a:off x="5303890" y="2552705"/>
            <a:ext cx="5225142" cy="3811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spcAft>
                <a:spcPts val="800"/>
              </a:spcAft>
              <a:buNone/>
            </a:pPr>
            <a:r>
              <a:rPr lang="en-US" altLang="ko-KR" sz="1200" b="1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3. </a:t>
            </a:r>
            <a:r>
              <a:rPr lang="ko-KR" altLang="ko-KR" sz="1200" b="1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적용 나눔</a:t>
            </a:r>
            <a:r>
              <a:rPr lang="en-US" altLang="ko-KR" sz="1200" b="1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 (</a:t>
            </a:r>
            <a:r>
              <a:rPr lang="ko-KR" altLang="ko-KR" sz="1200" b="1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우리의 이야기</a:t>
            </a:r>
            <a:r>
              <a:rPr lang="en-US" altLang="ko-KR" sz="1200" b="1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)</a:t>
            </a:r>
            <a:endParaRPr lang="ko-KR" altLang="ko-KR" sz="12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lvl="0" latinLnBrk="1">
              <a:spcAft>
                <a:spcPts val="800"/>
              </a:spcAft>
              <a:tabLst>
                <a:tab pos="457200" algn="l"/>
              </a:tabLst>
            </a:pP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1) 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내가 받은 은혜 중 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‘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당연하게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’ 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여기고 지나친 것은 무엇인가요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?</a:t>
            </a:r>
            <a:endParaRPr lang="ko-KR" altLang="ko-KR" sz="11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lvl="0" latinLnBrk="1">
              <a:spcAft>
                <a:spcPts val="800"/>
              </a:spcAft>
              <a:tabLst>
                <a:tab pos="457200" algn="l"/>
              </a:tabLst>
            </a:pP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2) 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감사가 어려워지는 순간은 </a:t>
            </a:r>
            <a:r>
              <a:rPr lang="ko-KR" altLang="ko-KR" sz="1100" kern="100" dirty="0" err="1">
                <a:effectLst/>
                <a:latin typeface="+mj-ea"/>
                <a:ea typeface="+mj-ea"/>
                <a:cs typeface="Times New Roman" panose="02020603050405020304" pitchFamily="18" charset="0"/>
              </a:rPr>
              <a:t>언제인가요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?</a:t>
            </a:r>
            <a:endParaRPr lang="ko-KR" altLang="ko-KR" sz="11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lvl="0" latinLnBrk="1">
              <a:spcAft>
                <a:spcPts val="800"/>
              </a:spcAft>
              <a:tabLst>
                <a:tab pos="457200" algn="l"/>
              </a:tabLst>
            </a:pP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3) 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이번 주에 내가 꼭 감사 인사를 해야 할 사람은 누구인가요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?</a:t>
            </a:r>
            <a:endParaRPr lang="ko-KR" altLang="ko-KR" sz="11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latinLnBrk="1">
              <a:spcAft>
                <a:spcPts val="800"/>
              </a:spcAft>
              <a:buNone/>
            </a:pP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 </a:t>
            </a:r>
            <a:endParaRPr lang="ko-KR" altLang="ko-KR" sz="11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latinLnBrk="1">
              <a:spcAft>
                <a:spcPts val="800"/>
              </a:spcAft>
              <a:buNone/>
            </a:pPr>
            <a:r>
              <a:rPr lang="en-US" altLang="ko-KR" sz="1100" b="1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4. </a:t>
            </a:r>
            <a:r>
              <a:rPr lang="ko-KR" altLang="ko-KR" sz="1100" b="1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한 주간 실천 미션</a:t>
            </a:r>
            <a:endParaRPr lang="ko-KR" altLang="ko-KR" sz="11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latinLnBrk="1">
              <a:spcAft>
                <a:spcPts val="800"/>
              </a:spcAft>
              <a:buNone/>
            </a:pP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이번 주 한 가지 이상 실천해 보기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!</a:t>
            </a:r>
            <a:endParaRPr lang="ko-KR" altLang="ko-KR" sz="11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lvl="0" latinLnBrk="1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altLang="ko-KR" sz="1100" kern="100" dirty="0">
                <a:effectLst/>
                <a:latin typeface="+mj-ea"/>
                <a:ea typeface="+mj-ea"/>
                <a:cs typeface="Segoe UI Symbol" panose="020B0502040204020203" pitchFamily="34" charset="0"/>
              </a:rPr>
              <a:t>✔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감사 일기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 3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회 쓰기</a:t>
            </a:r>
          </a:p>
          <a:p>
            <a:pPr lvl="0" latinLnBrk="1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altLang="ko-KR" sz="1100" kern="100" dirty="0">
                <a:effectLst/>
                <a:latin typeface="+mj-ea"/>
                <a:ea typeface="+mj-ea"/>
                <a:cs typeface="Segoe UI Symbol" panose="020B0502040204020203" pitchFamily="34" charset="0"/>
              </a:rPr>
              <a:t>✔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부모님 또는 친구에게 감사 메시지 보내기</a:t>
            </a:r>
          </a:p>
          <a:p>
            <a:pPr lvl="0" latinLnBrk="1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altLang="ko-KR" sz="1100" kern="100" dirty="0">
                <a:effectLst/>
                <a:latin typeface="+mj-ea"/>
                <a:ea typeface="+mj-ea"/>
                <a:cs typeface="Segoe UI Symbol" panose="020B0502040204020203" pitchFamily="34" charset="0"/>
              </a:rPr>
              <a:t>✔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하루를 시작할 때 감사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 3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가지 떠올리기</a:t>
            </a:r>
          </a:p>
          <a:p>
            <a:pPr lvl="0" latinLnBrk="1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altLang="ko-KR" sz="1100" kern="100" dirty="0">
                <a:effectLst/>
                <a:latin typeface="+mj-ea"/>
                <a:ea typeface="+mj-ea"/>
                <a:cs typeface="Segoe UI Symbol" panose="020B0502040204020203" pitchFamily="34" charset="0"/>
              </a:rPr>
              <a:t>✔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불평이 나오려 할 때 감사로 바꿔 말해보기</a:t>
            </a:r>
          </a:p>
          <a:p>
            <a:pPr latinLnBrk="1">
              <a:spcAft>
                <a:spcPts val="800"/>
              </a:spcAft>
              <a:buNone/>
            </a:pP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 </a:t>
            </a:r>
            <a:endParaRPr lang="ko-KR" altLang="ko-KR" sz="11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latinLnBrk="1">
              <a:spcAft>
                <a:spcPts val="800"/>
              </a:spcAft>
              <a:buNone/>
            </a:pP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이번 주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, 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감사의 마음을 </a:t>
            </a:r>
            <a:r>
              <a:rPr lang="ko-KR" altLang="ko-KR" sz="1100" b="1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말과 행동으로 표현하는 청소년</a:t>
            </a: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이 되기를 </a:t>
            </a:r>
            <a:endParaRPr lang="en-US" altLang="ko-KR" sz="11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latinLnBrk="1">
              <a:spcAft>
                <a:spcPts val="800"/>
              </a:spcAft>
              <a:buNone/>
            </a:pPr>
            <a:r>
              <a:rPr lang="ko-KR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축복합니다</a:t>
            </a:r>
            <a:r>
              <a:rPr lang="en-US" altLang="ko-KR" sz="11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!</a:t>
            </a:r>
            <a:endParaRPr lang="ko-KR" altLang="ko-KR" sz="11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495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431</TotalTime>
  <Words>352</Words>
  <Application>Microsoft Office PowerPoint</Application>
  <PresentationFormat>A4 용지(210x297mm)</PresentationFormat>
  <Paragraphs>60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2" baseType="lpstr">
      <vt:lpstr>210 다락방 B</vt:lpstr>
      <vt:lpstr>210 다락방 R</vt:lpstr>
      <vt:lpstr>a바른생각</vt:lpstr>
      <vt:lpstr>HY중고딕</vt:lpstr>
      <vt:lpstr>다음_Regular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김현수</cp:lastModifiedBy>
  <cp:revision>4</cp:revision>
  <dcterms:created xsi:type="dcterms:W3CDTF">2025-11-11T01:58:46Z</dcterms:created>
  <dcterms:modified xsi:type="dcterms:W3CDTF">2026-01-05T12:17:16Z</dcterms:modified>
</cp:coreProperties>
</file>