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797675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2B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>
        <p:scale>
          <a:sx n="125" d="100"/>
          <a:sy n="125" d="100"/>
        </p:scale>
        <p:origin x="840" y="-3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7A04B-FDDA-442D-BF5B-64FB39B2F57A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5075"/>
            <a:ext cx="48101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FCFB0-60E0-4010-91C8-7D820FAA04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98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FCFB0-60E0-4010-91C8-7D820FAA04B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00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FCFB0-60E0-4010-91C8-7D820FAA04B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67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532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811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448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214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652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148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283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69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2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102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46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1820-9452-4754-BF43-CEFF47D155F0}" type="datetimeFigureOut">
              <a:rPr lang="ko-KR" altLang="en-US" smtClean="0"/>
              <a:t>2025-12-27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9A4F-C095-4884-A0FB-5EB0A8C1BA1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086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.png"/><Relationship Id="rId5" Type="http://schemas.openxmlformats.org/officeDocument/2006/relationships/image" Target="../media/image10.jpeg"/><Relationship Id="rId10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월 3일 소년부 예배\20160103 소년부주보(최종)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3"/>
          <a:stretch/>
        </p:blipFill>
        <p:spPr bwMode="auto">
          <a:xfrm>
            <a:off x="4891896" y="-82589"/>
            <a:ext cx="61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_x304899928"/>
          <p:cNvSpPr>
            <a:spLocks noChangeArrowheads="1"/>
          </p:cNvSpPr>
          <p:nvPr/>
        </p:nvSpPr>
        <p:spPr bwMode="auto">
          <a:xfrm>
            <a:off x="5028624" y="258954"/>
            <a:ext cx="3129858" cy="200326"/>
          </a:xfrm>
          <a:prstGeom prst="rect">
            <a:avLst/>
          </a:pr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-구름L" pitchFamily="18" charset="-127"/>
                <a:ea typeface="굴림" pitchFamily="50" charset="-127"/>
                <a:cs typeface="굴림" pitchFamily="50" charset="-127"/>
              </a:rPr>
              <a:t>2025. 12. 28.       2025</a:t>
            </a:r>
            <a:r>
              <a:rPr kumimoji="1" lang="ko-KR" altLang="en-US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굴림" pitchFamily="50" charset="-127"/>
                <a:ea typeface="-구름L" pitchFamily="18" charset="-127"/>
                <a:cs typeface="굴림" pitchFamily="50" charset="-127"/>
              </a:rPr>
              <a:t>년</a:t>
            </a:r>
            <a:r>
              <a:rPr kumimoji="1" lang="en-US" altLang="ko-KR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굴림" pitchFamily="50" charset="-127"/>
                <a:ea typeface="-구름L" pitchFamily="18" charset="-127"/>
                <a:cs typeface="굴림" pitchFamily="50" charset="-127"/>
              </a:rPr>
              <a:t>-</a:t>
            </a:r>
            <a:r>
              <a:rPr kumimoji="1" lang="en-US" altLang="ko-KR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-구름L" pitchFamily="18" charset="-127"/>
                <a:ea typeface="굴림" pitchFamily="50" charset="-127"/>
                <a:cs typeface="굴림" pitchFamily="50" charset="-127"/>
              </a:rPr>
              <a:t>50</a:t>
            </a:r>
            <a:r>
              <a:rPr kumimoji="1" lang="ko-KR" altLang="en-US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-구름L" pitchFamily="18" charset="-127"/>
                <a:ea typeface="굴림" pitchFamily="50" charset="-127"/>
                <a:cs typeface="굴림" pitchFamily="50" charset="-127"/>
              </a:rPr>
              <a:t>호</a:t>
            </a:r>
            <a:endParaRPr kumimoji="1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_x216902336"/>
          <p:cNvSpPr>
            <a:spLocks noChangeArrowheads="1"/>
          </p:cNvSpPr>
          <p:nvPr/>
        </p:nvSpPr>
        <p:spPr bwMode="auto">
          <a:xfrm>
            <a:off x="5011275" y="510909"/>
            <a:ext cx="3201866" cy="57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fontAlgn="ctr" latinLnBrk="0"/>
            <a:r>
              <a:rPr lang="ko-KR" altLang="en-US" sz="1050" dirty="0"/>
              <a:t>그에게서 온 몸이 각 마디를 통하여 도움을 입음으로 연결되고 결합되어 각 지체의 분량대로 역사하여 그 몸을 자라게 하며 사랑 안에서 스스로 </a:t>
            </a:r>
            <a:r>
              <a:rPr lang="ko-KR" altLang="en-US" sz="1050" dirty="0" err="1"/>
              <a:t>세우느니라</a:t>
            </a:r>
            <a:r>
              <a:rPr lang="ko-KR" altLang="en-US" sz="1050" dirty="0"/>
              <a:t> </a:t>
            </a:r>
            <a:r>
              <a:rPr lang="en-US" altLang="ko-KR" sz="1050" dirty="0"/>
              <a:t>(</a:t>
            </a:r>
            <a:r>
              <a:rPr lang="ko-KR" altLang="en-US" sz="1050" dirty="0"/>
              <a:t>에베소서 </a:t>
            </a:r>
            <a:r>
              <a:rPr lang="en-US" altLang="ko-KR" sz="1050" dirty="0"/>
              <a:t>4</a:t>
            </a:r>
            <a:r>
              <a:rPr lang="ko-KR" altLang="en-US" sz="1050" dirty="0"/>
              <a:t>장 </a:t>
            </a:r>
            <a:r>
              <a:rPr lang="en-US" altLang="ko-KR" sz="1050" dirty="0"/>
              <a:t>16</a:t>
            </a:r>
            <a:r>
              <a:rPr lang="ko-KR" altLang="en-US" sz="1050" dirty="0"/>
              <a:t>절</a:t>
            </a:r>
            <a:r>
              <a:rPr lang="en-US" altLang="ko-KR" sz="1050" dirty="0"/>
              <a:t>)</a:t>
            </a:r>
            <a:endParaRPr lang="ko-KR" altLang="en-US" sz="1050" dirty="0"/>
          </a:p>
        </p:txBody>
      </p:sp>
      <p:sp>
        <p:nvSpPr>
          <p:cNvPr id="3" name="_x216952232"/>
          <p:cNvSpPr>
            <a:spLocks noChangeArrowheads="1"/>
          </p:cNvSpPr>
          <p:nvPr/>
        </p:nvSpPr>
        <p:spPr bwMode="auto">
          <a:xfrm>
            <a:off x="8286155" y="258953"/>
            <a:ext cx="1483248" cy="86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굴림" pitchFamily="50" charset="-127"/>
                <a:ea typeface="한컴 쿨재즈 B" pitchFamily="18" charset="-127"/>
                <a:cs typeface="굴림" pitchFamily="50" charset="-127"/>
              </a:rPr>
              <a:t>2025 </a:t>
            </a:r>
            <a:r>
              <a:rPr kumimoji="1" lang="en-US" altLang="ko-KR" sz="1600" b="1" dirty="0">
                <a:solidFill>
                  <a:srgbClr val="FF6600"/>
                </a:solidFill>
                <a:latin typeface="굴림" pitchFamily="50" charset="-127"/>
                <a:ea typeface="한컴 쿨재즈 B" pitchFamily="18" charset="-127"/>
                <a:cs typeface="굴림" pitchFamily="50" charset="-127"/>
              </a:rPr>
              <a:t>Vision</a:t>
            </a:r>
          </a:p>
          <a:p>
            <a:pPr marL="0" marR="0" lvl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굴림" pitchFamily="50" charset="-127"/>
                <a:ea typeface="한컴 쿨재즈 B" pitchFamily="18" charset="-127"/>
                <a:cs typeface="굴림" pitchFamily="50" charset="-127"/>
              </a:rPr>
              <a:t>믿음의 역사를</a:t>
            </a:r>
            <a:endParaRPr kumimoji="1" lang="en-US" altLang="ko-KR" sz="20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굴림" pitchFamily="50" charset="-127"/>
              <a:ea typeface="한컴 쿨재즈 B" pitchFamily="18" charset="-127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1" dirty="0">
                <a:solidFill>
                  <a:schemeClr val="tx2"/>
                </a:solidFill>
                <a:latin typeface="굴림" pitchFamily="50" charset="-127"/>
                <a:ea typeface="한컴 쿨재즈 B" pitchFamily="18" charset="-127"/>
                <a:cs typeface="굴림" pitchFamily="50" charset="-127"/>
              </a:rPr>
              <a:t>이어가는 소년부</a:t>
            </a:r>
            <a:endParaRPr kumimoji="1" lang="ko-KR" altLang="ko-KR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216953432"/>
          <p:cNvSpPr>
            <a:spLocks noChangeArrowheads="1"/>
          </p:cNvSpPr>
          <p:nvPr/>
        </p:nvSpPr>
        <p:spPr bwMode="auto">
          <a:xfrm>
            <a:off x="5028625" y="1238560"/>
            <a:ext cx="4645912" cy="2947662"/>
          </a:xfrm>
          <a:prstGeom prst="roundRect">
            <a:avLst>
              <a:gd name="adj" fmla="val 3000"/>
            </a:avLst>
          </a:prstGeom>
          <a:noFill/>
          <a:ln w="35941" cmpd="dbl">
            <a:solidFill>
              <a:srgbClr val="315F97"/>
            </a:solidFill>
            <a:round/>
            <a:headEnd/>
            <a:tailEnd/>
          </a:ln>
          <a:effectLst>
            <a:glow rad="635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_x216952872"/>
          <p:cNvSpPr>
            <a:spLocks noChangeArrowheads="1"/>
          </p:cNvSpPr>
          <p:nvPr/>
        </p:nvSpPr>
        <p:spPr bwMode="auto">
          <a:xfrm>
            <a:off x="5604001" y="4367153"/>
            <a:ext cx="3401808" cy="92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진천중앙교회</a:t>
            </a:r>
            <a:r>
              <a:rPr kumimoji="1" lang="ko-KR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달서달링체" pitchFamily="2" charset="-127"/>
                <a:ea typeface="달서달링체" pitchFamily="2" charset="-127"/>
                <a:cs typeface="굴림" pitchFamily="50" charset="-127"/>
              </a:rPr>
              <a:t> </a:t>
            </a:r>
            <a:r>
              <a:rPr kumimoji="1" lang="ko-KR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달서달링체" pitchFamily="2" charset="-127"/>
                <a:ea typeface="달서달링체" pitchFamily="2" charset="-127"/>
                <a:cs typeface="굴림" pitchFamily="50" charset="-127"/>
              </a:rPr>
              <a:t>두드림</a:t>
            </a:r>
            <a:br>
              <a:rPr kumimoji="1" lang="en-US" altLang="ko-KR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달서달링체" pitchFamily="2" charset="-127"/>
                <a:ea typeface="달서달링체" pitchFamily="2" charset="-127"/>
                <a:cs typeface="굴림" pitchFamily="50" charset="-127"/>
              </a:rPr>
            </a:br>
            <a:r>
              <a:rPr kumimoji="1" lang="en-US" altLang="ko-KR" sz="2400" b="1" i="0" u="none" strike="noStrike" cap="none" spc="-150" normalizeH="0" baseline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vie" panose="04040805050809020602" pitchFamily="82" charset="0"/>
                <a:ea typeface="휴먼편지체" panose="02030504000101010101" pitchFamily="18" charset="-127"/>
                <a:cs typeface="굴림" pitchFamily="50" charset="-127"/>
              </a:rPr>
              <a:t>DoDream</a:t>
            </a:r>
            <a:r>
              <a:rPr kumimoji="1" lang="ko-KR" altLang="en-US" sz="4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산돌피카소 M" panose="020E0606000101010101" pitchFamily="50" charset="-127"/>
                <a:ea typeface="산돌피카소 M" panose="020E0606000101010101" pitchFamily="50" charset="-127"/>
                <a:cs typeface="굴림" pitchFamily="50" charset="-127"/>
              </a:rPr>
              <a:t>소년부</a:t>
            </a:r>
            <a:endParaRPr kumimoji="1" lang="ko-K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산돌피카소 M" panose="020E0606000101010101" pitchFamily="50" charset="-127"/>
              <a:ea typeface="산돌피카소 M" panose="020E0606000101010101" pitchFamily="50" charset="-127"/>
              <a:cs typeface="굴림" pitchFamily="50" charset="-127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_x216952232"/>
          <p:cNvSpPr>
            <a:spLocks noChangeArrowheads="1"/>
          </p:cNvSpPr>
          <p:nvPr/>
        </p:nvSpPr>
        <p:spPr bwMode="auto">
          <a:xfrm>
            <a:off x="4984168" y="5213673"/>
            <a:ext cx="4849743" cy="1074759"/>
          </a:xfrm>
          <a:prstGeom prst="roundRect">
            <a:avLst>
              <a:gd name="adj" fmla="val 3000"/>
            </a:avLst>
          </a:prstGeom>
          <a:noFill/>
          <a:ln w="4191">
            <a:solidFill>
              <a:srgbClr val="C7525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진천중앙</a:t>
            </a:r>
            <a:r>
              <a:rPr kumimoji="1" lang="ko-KR" altLang="ko-KR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교회 교회학교 교장 </a:t>
            </a:r>
            <a:r>
              <a:rPr kumimoji="1" lang="en-US" altLang="ko-KR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: </a:t>
            </a:r>
            <a:r>
              <a:rPr kumimoji="1" lang="ko-KR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김우종</a:t>
            </a:r>
            <a:r>
              <a:rPr kumimoji="1" lang="ko-KR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담임목사님</a:t>
            </a:r>
            <a:endParaRPr kumimoji="1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소년부 지도 </a:t>
            </a:r>
            <a:r>
              <a:rPr kumimoji="1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: </a:t>
            </a:r>
            <a:r>
              <a:rPr kumimoji="1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정 준 환 목사님 </a:t>
            </a:r>
            <a:r>
              <a:rPr kumimoji="1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010-8908-3202</a:t>
            </a:r>
            <a:endParaRPr kumimoji="1" lang="en-US" altLang="ko-K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소년부 부장 </a:t>
            </a:r>
            <a:r>
              <a:rPr kumimoji="1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: </a:t>
            </a:r>
            <a:r>
              <a:rPr kumimoji="1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조 인 성 집사님 </a:t>
            </a:r>
            <a:r>
              <a:rPr kumimoji="1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010-5434-5042</a:t>
            </a:r>
            <a:endParaRPr kumimoji="1" lang="en-US" altLang="ko-K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        소년부 최강선생님 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:  </a:t>
            </a:r>
            <a:r>
              <a:rPr kumimoji="1" lang="ko-KR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이현자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봉광근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정제윤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박순미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박수란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</a:t>
            </a:r>
            <a: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김경숙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</a:t>
            </a:r>
            <a: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1050" dirty="0" err="1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김성경</a:t>
            </a:r>
            <a: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                         </a:t>
            </a:r>
            <a:r>
              <a:rPr kumimoji="1" lang="ko-KR" altLang="en-US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엄명순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차명숙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류소연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김정진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허유진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조성진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성창헌</a:t>
            </a:r>
            <a:r>
              <a:rPr kumimoji="1" lang="en-US" altLang="ko-KR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정지성</a:t>
            </a:r>
            <a:endParaRPr kumimoji="1" lang="en-US" altLang="ko-KR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충북 진천군 </a:t>
            </a:r>
            <a:r>
              <a:rPr kumimoji="1" lang="ko-KR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진천읍</a:t>
            </a:r>
            <a:r>
              <a:rPr kumimoji="1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진광로</a:t>
            </a:r>
            <a:r>
              <a:rPr kumimoji="1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</a:t>
            </a:r>
            <a:r>
              <a:rPr kumimoji="1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100 Tel.(043) 534-5200 </a:t>
            </a:r>
            <a:r>
              <a:rPr kumimoji="1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교회홈페이지 </a:t>
            </a:r>
            <a:r>
              <a:rPr kumimoji="1" lang="en-US" altLang="ko-K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www.jungangch.com</a:t>
            </a:r>
            <a:endParaRPr kumimoji="1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_x216952872"/>
          <p:cNvSpPr>
            <a:spLocks noChangeArrowheads="1"/>
          </p:cNvSpPr>
          <p:nvPr/>
        </p:nvSpPr>
        <p:spPr bwMode="auto">
          <a:xfrm>
            <a:off x="5028624" y="6326473"/>
            <a:ext cx="4715904" cy="331788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a뉴궁서M" pitchFamily="18" charset="-127"/>
                <a:cs typeface="굴림" pitchFamily="50" charset="-127"/>
              </a:rPr>
              <a:t>진천중앙</a:t>
            </a:r>
            <a:r>
              <a:rPr kumimoji="1" lang="ko-KR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a뉴궁서M" pitchFamily="18" charset="-127"/>
                <a:cs typeface="굴림" pitchFamily="50" charset="-127"/>
              </a:rPr>
              <a:t>교회 소년부 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a뉴궁서M" pitchFamily="18" charset="-127"/>
                <a:cs typeface="굴림" pitchFamily="50" charset="-127"/>
              </a:rPr>
              <a:t>                   </a:t>
            </a:r>
            <a:r>
              <a:rPr kumimoji="1" lang="ko-KR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a뉴궁서M" pitchFamily="18" charset="-127"/>
                <a:cs typeface="굴림" pitchFamily="50" charset="-127"/>
              </a:rPr>
              <a:t>반 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a뉴궁서M" pitchFamily="18" charset="-127"/>
                <a:cs typeface="굴림" pitchFamily="50" charset="-127"/>
              </a:rPr>
              <a:t>           </a:t>
            </a:r>
            <a:r>
              <a:rPr kumimoji="1" lang="ko-KR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a뉴궁서M" pitchFamily="18" charset="-127"/>
                <a:cs typeface="굴림" pitchFamily="50" charset="-127"/>
              </a:rPr>
              <a:t>이름 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뉴궁서M" pitchFamily="18" charset="-127"/>
                <a:ea typeface="굴림" pitchFamily="50" charset="-127"/>
                <a:cs typeface="굴림" pitchFamily="50" charset="-127"/>
              </a:rPr>
              <a:t>:</a:t>
            </a:r>
            <a:endParaRPr kumimoji="1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_x304900248"/>
          <p:cNvSpPr>
            <a:spLocks noChangeArrowheads="1"/>
          </p:cNvSpPr>
          <p:nvPr/>
        </p:nvSpPr>
        <p:spPr bwMode="auto">
          <a:xfrm>
            <a:off x="158198" y="268681"/>
            <a:ext cx="4638375" cy="223838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</a:p>
        </p:txBody>
      </p:sp>
      <p:sp>
        <p:nvSpPr>
          <p:cNvPr id="31" name="_x304899528"/>
          <p:cNvSpPr>
            <a:spLocks noChangeArrowheads="1"/>
          </p:cNvSpPr>
          <p:nvPr/>
        </p:nvSpPr>
        <p:spPr bwMode="auto">
          <a:xfrm>
            <a:off x="1019113" y="188640"/>
            <a:ext cx="3043237" cy="330798"/>
          </a:xfrm>
          <a:prstGeom prst="roundRect">
            <a:avLst>
              <a:gd name="adj" fmla="val 30000"/>
            </a:avLst>
          </a:prstGeom>
          <a:solidFill>
            <a:srgbClr val="F81B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dirty="0">
                <a:solidFill>
                  <a:srgbClr val="F1F1F1"/>
                </a:solidFill>
                <a:latin typeface="Cre하트나무 M" panose="02020603020101020101" pitchFamily="18" charset="-127"/>
                <a:ea typeface="Cre하트나무 M" panose="02020603020101020101" pitchFamily="18" charset="-127"/>
                <a:cs typeface="굴림" pitchFamily="50" charset="-127"/>
              </a:rPr>
              <a:t>우리 목장</a:t>
            </a:r>
            <a:r>
              <a:rPr kumimoji="1" lang="en-US" altLang="ko-KR" sz="2400" dirty="0">
                <a:solidFill>
                  <a:srgbClr val="F1F1F1"/>
                </a:solidFill>
                <a:latin typeface="Cre하트나무 M" panose="02020603020101020101" pitchFamily="18" charset="-127"/>
                <a:ea typeface="Cre하트나무 M" panose="02020603020101020101" pitchFamily="18" charset="-127"/>
                <a:cs typeface="굴림" pitchFamily="50" charset="-127"/>
              </a:rPr>
              <a:t>,</a:t>
            </a:r>
            <a:r>
              <a:rPr kumimoji="1" lang="ko-KR" altLang="en-US" sz="2400" dirty="0">
                <a:solidFill>
                  <a:srgbClr val="F1F1F1"/>
                </a:solidFill>
                <a:latin typeface="Cre하트나무 M" panose="02020603020101020101" pitchFamily="18" charset="-127"/>
                <a:ea typeface="Cre하트나무 M" panose="02020603020101020101" pitchFamily="18" charset="-127"/>
                <a:cs typeface="굴림" pitchFamily="50" charset="-127"/>
              </a:rPr>
              <a:t> 우리 쌤</a:t>
            </a:r>
            <a:r>
              <a:rPr kumimoji="1" lang="en-US" altLang="ko-KR" sz="2400" dirty="0">
                <a:solidFill>
                  <a:srgbClr val="F1F1F1"/>
                </a:solidFill>
                <a:latin typeface="Cre하트나무 M" panose="02020603020101020101" pitchFamily="18" charset="-127"/>
                <a:ea typeface="Cre하트나무 M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400" dirty="0">
                <a:solidFill>
                  <a:srgbClr val="F1F1F1"/>
                </a:solidFill>
                <a:latin typeface="Cre하트나무 M" panose="02020603020101020101" pitchFamily="18" charset="-127"/>
                <a:ea typeface="Cre하트나무 M" panose="02020603020101020101" pitchFamily="18" charset="-127"/>
                <a:cs typeface="굴림" pitchFamily="50" charset="-127"/>
              </a:rPr>
              <a:t>우리 친구</a:t>
            </a:r>
            <a:endParaRPr kumimoji="1" lang="ko-KR" altLang="ko-KR" sz="2400" dirty="0">
              <a:solidFill>
                <a:srgbClr val="F1F1F1"/>
              </a:solidFill>
              <a:latin typeface="Cre하트나무 M" panose="02020603020101020101" pitchFamily="18" charset="-127"/>
              <a:ea typeface="Cre하트나무 M" panose="02020603020101020101" pitchFamily="18" charset="-127"/>
              <a:cs typeface="굴림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753911"/>
              </p:ext>
            </p:extLst>
          </p:nvPr>
        </p:nvGraphicFramePr>
        <p:xfrm>
          <a:off x="164023" y="561129"/>
          <a:ext cx="4638375" cy="221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01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반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선생님</a:t>
                      </a:r>
                      <a:endParaRPr lang="ko-KR" altLang="en-US" sz="1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학생</a:t>
                      </a:r>
                      <a:endParaRPr lang="ko-KR" altLang="en-US" sz="1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반</a:t>
                      </a:r>
                      <a:endParaRPr lang="ko-KR" altLang="en-US" sz="1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선생님</a:t>
                      </a:r>
                      <a:endParaRPr lang="ko-KR" altLang="en-US" sz="1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학생</a:t>
                      </a:r>
                      <a:endParaRPr lang="ko-KR" altLang="en-US" sz="1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출석</a:t>
                      </a:r>
                      <a:endParaRPr lang="ko-KR" altLang="en-US" sz="1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4-1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엄명순쌤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임윤서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윤다엘</a:t>
                      </a:r>
                      <a:endParaRPr lang="en-US" altLang="ko-KR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최현진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정태율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4-2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차명숙쌤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송하린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  이재민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남지현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 </a:t>
                      </a: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김서진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5-1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박순미쌤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육태율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이지윤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전지율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오은찬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5-2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박수란쌤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강연재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류연우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정태준</a:t>
                      </a:r>
                      <a:endParaRPr lang="en-US" altLang="ko-KR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윤다율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지은별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5-3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김경숙쌤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안은지 남다름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이재원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김하온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6-1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이현자쌤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김태희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박예찬</a:t>
                      </a:r>
                      <a:endParaRPr lang="en-US" altLang="ko-KR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임준서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박가을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6-2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봉광근쌤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최준혁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오사랑</a:t>
                      </a: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배사혜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정우림</a:t>
                      </a: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 조은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6-3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정제윤쌤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정소중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최윤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최나엘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2857547"/>
                  </a:ext>
                </a:extLst>
              </a:tr>
              <a:tr h="49918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새친구반</a:t>
                      </a:r>
                      <a:endParaRPr lang="en-US" altLang="ko-KR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조인성쌤</a:t>
                      </a:r>
                      <a:endParaRPr lang="en-US" altLang="ko-KR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kern="700" spc="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김도율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김동규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조성욱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조윤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조민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700" spc="0" dirty="0" err="1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이소현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김민지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이윤서</a:t>
                      </a:r>
                      <a:r>
                        <a:rPr lang="en-US" altLang="ko-KR" sz="900" kern="700" spc="0" dirty="0">
                          <a:solidFill>
                            <a:schemeClr val="dk1"/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</a:t>
                      </a: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latinLnBrk="1"/>
                      <a:endParaRPr lang="ko-KR" altLang="en-US" sz="900" kern="700" spc="0" dirty="0">
                        <a:solidFill>
                          <a:schemeClr val="dk1"/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kern="700" spc="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kern="700" spc="0" dirty="0">
                        <a:solidFill>
                          <a:schemeClr val="dk1"/>
                        </a:solidFill>
                        <a:latin typeface="해수체L" panose="02020603020101020101" pitchFamily="18" charset="-127"/>
                        <a:ea typeface="해수체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kern="700" spc="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2720079"/>
                  </a:ext>
                </a:extLst>
              </a:tr>
            </a:tbl>
          </a:graphicData>
        </a:graphic>
      </p:graphicFrame>
      <p:sp>
        <p:nvSpPr>
          <p:cNvPr id="34" name="_x304904488"/>
          <p:cNvSpPr>
            <a:spLocks noChangeArrowheads="1"/>
          </p:cNvSpPr>
          <p:nvPr/>
        </p:nvSpPr>
        <p:spPr bwMode="auto">
          <a:xfrm>
            <a:off x="117560" y="2818694"/>
            <a:ext cx="4756967" cy="317164"/>
          </a:xfrm>
          <a:prstGeom prst="rect">
            <a:avLst/>
          </a:prstGeom>
          <a:solidFill>
            <a:srgbClr val="00808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</a:p>
        </p:txBody>
      </p:sp>
      <p:sp>
        <p:nvSpPr>
          <p:cNvPr id="35" name="_x216952232"/>
          <p:cNvSpPr>
            <a:spLocks noChangeArrowheads="1"/>
          </p:cNvSpPr>
          <p:nvPr/>
        </p:nvSpPr>
        <p:spPr bwMode="auto">
          <a:xfrm>
            <a:off x="632519" y="2829472"/>
            <a:ext cx="3944887" cy="306386"/>
          </a:xfrm>
          <a:prstGeom prst="roundRect">
            <a:avLst>
              <a:gd name="adj" fmla="val 30000"/>
            </a:avLst>
          </a:prstGeom>
          <a:solidFill>
            <a:srgbClr val="F81B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solidFill>
                  <a:srgbClr val="F1F1F1"/>
                </a:solidFill>
                <a:latin typeface="210 만화가게 L" panose="02020603020101020101" pitchFamily="18" charset="-127"/>
                <a:ea typeface="210 만화가게 L" panose="02020603020101020101" pitchFamily="18" charset="-127"/>
                <a:cs typeface="굴림" pitchFamily="50" charset="-127"/>
              </a:rPr>
              <a:t>2025 </a:t>
            </a:r>
            <a:r>
              <a:rPr kumimoji="1" lang="ko-KR" altLang="en-US" sz="1400" dirty="0">
                <a:solidFill>
                  <a:srgbClr val="F1F1F1"/>
                </a:solidFill>
                <a:latin typeface="210 만화가게 L" panose="02020603020101020101" pitchFamily="18" charset="-127"/>
                <a:ea typeface="210 만화가게 L" panose="02020603020101020101" pitchFamily="18" charset="-127"/>
                <a:cs typeface="굴림" pitchFamily="50" charset="-127"/>
              </a:rPr>
              <a:t>소년부 예배 스케치</a:t>
            </a: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210 만화가게 L" panose="02020603020101020101" pitchFamily="18" charset="-127"/>
              <a:ea typeface="210 만화가게 L" panose="02020603020101020101" pitchFamily="18" charset="-127"/>
              <a:cs typeface="굴림" pitchFamily="50" charset="-127"/>
            </a:endParaRPr>
          </a:p>
        </p:txBody>
      </p:sp>
      <p:sp>
        <p:nvSpPr>
          <p:cNvPr id="44" name="_x304900648"/>
          <p:cNvSpPr>
            <a:spLocks noChangeArrowheads="1"/>
          </p:cNvSpPr>
          <p:nvPr/>
        </p:nvSpPr>
        <p:spPr bwMode="auto">
          <a:xfrm>
            <a:off x="128546" y="3146636"/>
            <a:ext cx="4724484" cy="3507477"/>
          </a:xfrm>
          <a:prstGeom prst="rect">
            <a:avLst/>
          </a:prstGeom>
          <a:noFill/>
          <a:ln w="18034">
            <a:solidFill>
              <a:srgbClr val="939393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15BFE5B0-86AA-422A-86B6-5329FE6AE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119" y="4279135"/>
            <a:ext cx="685051" cy="68685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7E440DD-FF14-4BFA-8988-4BC9D3C8F96D}"/>
              </a:ext>
            </a:extLst>
          </p:cNvPr>
          <p:cNvSpPr txBox="1"/>
          <p:nvPr/>
        </p:nvSpPr>
        <p:spPr>
          <a:xfrm>
            <a:off x="8657038" y="4961466"/>
            <a:ext cx="1173719" cy="276999"/>
          </a:xfrm>
          <a:prstGeom prst="rect">
            <a:avLst/>
          </a:prstGeom>
          <a:ln cap="rnd"/>
          <a:effectLst>
            <a:glow>
              <a:schemeClr val="accent1"/>
            </a:glow>
            <a:softEdge rad="762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2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소년부 밴드</a:t>
            </a:r>
            <a:r>
              <a:rPr lang="en-US" altLang="ko-KR" sz="1200" b="1" dirty="0">
                <a:solidFill>
                  <a:schemeClr val="tx2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QR</a:t>
            </a:r>
            <a:endParaRPr lang="ko-KR" altLang="en-US" sz="1200" b="1" dirty="0">
              <a:solidFill>
                <a:schemeClr val="tx2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pic>
        <p:nvPicPr>
          <p:cNvPr id="2049" name="그림 2048">
            <a:extLst>
              <a:ext uri="{FF2B5EF4-FFF2-40B4-BE49-F238E27FC236}">
                <a16:creationId xmlns:a16="http://schemas.microsoft.com/office/drawing/2014/main" id="{4AFC1E28-E9D1-4B26-9568-FB1BE2BC1F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7447" r="19956" b="23287"/>
          <a:stretch/>
        </p:blipFill>
        <p:spPr>
          <a:xfrm>
            <a:off x="5011275" y="4487873"/>
            <a:ext cx="614724" cy="59372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11DD5B1-8096-4DE7-9B30-764C0BF81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283" y="3252051"/>
            <a:ext cx="3093831" cy="133371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5A706A4-A7F6-4D54-A07E-F4F2848DC2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07" y="4728314"/>
            <a:ext cx="2245502" cy="172502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5DEECB7-3CCF-4311-BDE3-C89A0A1805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7398" y="4822037"/>
            <a:ext cx="2264188" cy="1515102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683CD573-F757-448A-AA1E-C93DF5CDF9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630" y="3220799"/>
            <a:ext cx="1336155" cy="1416201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44D9EDDF-8D7D-4058-8826-3469D075B8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2957" y="1295239"/>
            <a:ext cx="4249315" cy="2843468"/>
          </a:xfrm>
          <a:prstGeom prst="rect">
            <a:avLst/>
          </a:prstGeom>
        </p:spPr>
      </p:pic>
      <p:sp>
        <p:nvSpPr>
          <p:cNvPr id="12" name="_x216952872"/>
          <p:cNvSpPr>
            <a:spLocks noChangeArrowheads="1"/>
          </p:cNvSpPr>
          <p:nvPr/>
        </p:nvSpPr>
        <p:spPr bwMode="auto">
          <a:xfrm>
            <a:off x="5932875" y="4051746"/>
            <a:ext cx="2952328" cy="32596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하나님을 사랑합니다</a:t>
            </a:r>
            <a:endParaRPr kumimoji="1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113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5036" y="5906320"/>
            <a:ext cx="1296144" cy="95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1513103" y="272583"/>
            <a:ext cx="0" cy="6336704"/>
          </a:xfrm>
          <a:prstGeom prst="line">
            <a:avLst/>
          </a:prstGeom>
          <a:ln cap="rnd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_x304898408" descr="EMB000018300df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37" y="148637"/>
            <a:ext cx="1124340" cy="10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_x304900008"/>
          <p:cNvSpPr>
            <a:spLocks noChangeArrowheads="1"/>
          </p:cNvSpPr>
          <p:nvPr/>
        </p:nvSpPr>
        <p:spPr bwMode="auto">
          <a:xfrm>
            <a:off x="1534122" y="778650"/>
            <a:ext cx="3325851" cy="853512"/>
          </a:xfrm>
          <a:prstGeom prst="rect">
            <a:avLst/>
          </a:prstGeom>
          <a:noFill/>
          <a:ln w="4191">
            <a:solidFill>
              <a:srgbClr val="9393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100" dirty="0">
                <a:solidFill>
                  <a:srgbClr val="000000"/>
                </a:solidFill>
                <a:latin typeface="a시네마L" pitchFamily="18" charset="-127"/>
                <a:ea typeface="a시네마L" pitchFamily="18" charset="-127"/>
                <a:cs typeface="굴림" pitchFamily="50" charset="-127"/>
              </a:rPr>
              <a:t>[</a:t>
            </a:r>
            <a:r>
              <a:rPr kumimoji="1" lang="ko-KR" altLang="en-US" sz="1100" dirty="0">
                <a:solidFill>
                  <a:srgbClr val="000000"/>
                </a:solidFill>
                <a:latin typeface="a시네마L" pitchFamily="18" charset="-127"/>
                <a:ea typeface="a시네마L" pitchFamily="18" charset="-127"/>
                <a:cs typeface="굴림" pitchFamily="50" charset="-127"/>
              </a:rPr>
              <a:t>이번주 </a:t>
            </a:r>
            <a:r>
              <a:rPr kumimoji="1" lang="ko-KR" altLang="en-US" sz="1100" dirty="0" err="1">
                <a:solidFill>
                  <a:srgbClr val="000000"/>
                </a:solidFill>
                <a:latin typeface="a시네마L" pitchFamily="18" charset="-127"/>
                <a:ea typeface="a시네마L" pitchFamily="18" charset="-127"/>
                <a:cs typeface="굴림" pitchFamily="50" charset="-127"/>
              </a:rPr>
              <a:t>달달말씀</a:t>
            </a:r>
            <a:r>
              <a:rPr kumimoji="1" lang="en-US" altLang="ko-KR" sz="1100" dirty="0">
                <a:solidFill>
                  <a:srgbClr val="000000"/>
                </a:solidFill>
                <a:latin typeface="a시네마L" pitchFamily="18" charset="-127"/>
                <a:ea typeface="a시네마L" pitchFamily="18" charset="-127"/>
                <a:cs typeface="굴림" pitchFamily="50" charset="-127"/>
              </a:rPr>
              <a:t>]     </a:t>
            </a:r>
            <a:r>
              <a:rPr lang="en-US" altLang="ko-KR" sz="1100" dirty="0">
                <a:solidFill>
                  <a:srgbClr val="376BCB"/>
                </a:solidFill>
                <a:latin typeface="NanumGothic" panose="020D0604000000000000" pitchFamily="50" charset="-127"/>
                <a:ea typeface="NanumGothic" panose="020D0604000000000000" pitchFamily="50" charset="-127"/>
              </a:rPr>
              <a:t>7   </a:t>
            </a:r>
            <a:r>
              <a:rPr lang="ko-KR" altLang="en-US" sz="1100" dirty="0">
                <a:solidFill>
                  <a:srgbClr val="376BCB"/>
                </a:solidFill>
                <a:latin typeface="NanumGothic" panose="020D0604000000000000" pitchFamily="50" charset="-127"/>
                <a:ea typeface="NanumGothic" panose="020D0604000000000000" pitchFamily="50" charset="-127"/>
              </a:rPr>
              <a:t>보라 내가 속히 오리니 </a:t>
            </a:r>
            <a:br>
              <a:rPr lang="en-US" altLang="ko-KR" sz="1100" dirty="0">
                <a:solidFill>
                  <a:srgbClr val="376BCB"/>
                </a:solidFill>
                <a:latin typeface="NanumGothic" panose="020D0604000000000000" pitchFamily="50" charset="-127"/>
                <a:ea typeface="NanumGothic" panose="020D0604000000000000" pitchFamily="50" charset="-127"/>
              </a:rPr>
            </a:br>
            <a:r>
              <a:rPr lang="ko-KR" altLang="en-US" sz="1100" dirty="0">
                <a:solidFill>
                  <a:srgbClr val="376BCB"/>
                </a:solidFill>
                <a:latin typeface="NanumGothic" panose="020D0604000000000000" pitchFamily="50" charset="-127"/>
                <a:ea typeface="NanumGothic" panose="020D0604000000000000" pitchFamily="50" charset="-127"/>
              </a:rPr>
              <a:t>이 두루마리의 예언의 말씀을 지키는 자는 복이 있으리라 하더라    </a:t>
            </a:r>
            <a:r>
              <a:rPr lang="en-US" altLang="ko-KR" sz="1100" dirty="0">
                <a:solidFill>
                  <a:srgbClr val="376BCB"/>
                </a:solidFill>
                <a:latin typeface="NanumGothic" panose="020D0604000000000000" pitchFamily="50" charset="-127"/>
                <a:ea typeface="NanumGothic" panose="020D0604000000000000" pitchFamily="50" charset="-127"/>
              </a:rPr>
              <a:t>(</a:t>
            </a:r>
            <a:r>
              <a:rPr lang="ko-KR" altLang="en-US" sz="1100" dirty="0">
                <a:solidFill>
                  <a:srgbClr val="376BCB"/>
                </a:solidFill>
                <a:latin typeface="NanumGothic" panose="020D0604000000000000" pitchFamily="50" charset="-127"/>
                <a:ea typeface="NanumGothic" panose="020D0604000000000000" pitchFamily="50" charset="-127"/>
              </a:rPr>
              <a:t>요한계시록 </a:t>
            </a:r>
            <a:r>
              <a:rPr lang="en-US" altLang="ko-KR" sz="1100" dirty="0">
                <a:solidFill>
                  <a:srgbClr val="376BCB"/>
                </a:solidFill>
                <a:latin typeface="NanumGothic" panose="020D0604000000000000" pitchFamily="50" charset="-127"/>
                <a:ea typeface="NanumGothic" panose="020D0604000000000000" pitchFamily="50" charset="-127"/>
              </a:rPr>
              <a:t>2</a:t>
            </a:r>
            <a:r>
              <a:rPr lang="ko-KR" altLang="en-US" sz="1100" dirty="0">
                <a:solidFill>
                  <a:srgbClr val="376BCB"/>
                </a:solidFill>
                <a:latin typeface="NanumGothic" panose="020D0604000000000000" pitchFamily="50" charset="-127"/>
                <a:ea typeface="NanumGothic" panose="020D0604000000000000" pitchFamily="50" charset="-127"/>
              </a:rPr>
              <a:t>장</a:t>
            </a:r>
            <a:r>
              <a:rPr lang="en-US" altLang="ko-KR" sz="1100" dirty="0">
                <a:solidFill>
                  <a:srgbClr val="376BCB"/>
                </a:solidFill>
                <a:latin typeface="NanumGothic" panose="020D0604000000000000" pitchFamily="50" charset="-127"/>
                <a:ea typeface="NanumGothic" panose="020D0604000000000000" pitchFamily="50" charset="-127"/>
              </a:rPr>
              <a:t>7</a:t>
            </a:r>
            <a:r>
              <a:rPr lang="ko-KR" altLang="en-US" sz="1100" dirty="0">
                <a:solidFill>
                  <a:srgbClr val="376BCB"/>
                </a:solidFill>
                <a:latin typeface="NanumGothic" panose="020D0604000000000000" pitchFamily="50" charset="-127"/>
                <a:ea typeface="NanumGothic" panose="020D0604000000000000" pitchFamily="50" charset="-127"/>
              </a:rPr>
              <a:t>절</a:t>
            </a:r>
            <a:r>
              <a:rPr lang="en-US" altLang="ko-KR" sz="1100" dirty="0">
                <a:solidFill>
                  <a:srgbClr val="376BCB"/>
                </a:solidFill>
                <a:latin typeface="NanumGothic" panose="020D0604000000000000" pitchFamily="50" charset="-127"/>
                <a:ea typeface="NanumGothic" panose="020D0604000000000000" pitchFamily="50" charset="-127"/>
              </a:rPr>
              <a:t>)</a:t>
            </a:r>
            <a:endParaRPr kumimoji="1" lang="ko-KR" altLang="en-US" sz="1100" b="1" spc="-150" dirty="0">
              <a:solidFill>
                <a:srgbClr val="7030A0"/>
              </a:solidFill>
              <a:latin typeface="a시네마L" pitchFamily="18" charset="-127"/>
              <a:ea typeface="a시네마L" pitchFamily="18" charset="-127"/>
              <a:cs typeface="굴림" pitchFamily="50" charset="-127"/>
            </a:endParaRPr>
          </a:p>
        </p:txBody>
      </p:sp>
      <p:sp>
        <p:nvSpPr>
          <p:cNvPr id="11" name="_x213391552"/>
          <p:cNvSpPr>
            <a:spLocks noChangeArrowheads="1"/>
          </p:cNvSpPr>
          <p:nvPr/>
        </p:nvSpPr>
        <p:spPr bwMode="auto">
          <a:xfrm>
            <a:off x="1566611" y="272582"/>
            <a:ext cx="3239909" cy="181679"/>
          </a:xfrm>
          <a:prstGeom prst="rect">
            <a:avLst/>
          </a:prstGeom>
          <a:noFill/>
          <a:ln w="7239">
            <a:solidFill>
              <a:srgbClr val="7878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2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08서울남산체 M" panose="02020603020101020101" pitchFamily="18" charset="-127"/>
                <a:ea typeface="08서울남산체 M" panose="02020603020101020101" pitchFamily="18" charset="-127"/>
                <a:cs typeface="굴림" pitchFamily="50" charset="-127"/>
              </a:rPr>
              <a:t>하나님을 경배합니다</a:t>
            </a:r>
            <a:r>
              <a:rPr kumimoji="1" lang="en-US" altLang="ko-KR" sz="12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08서울남산체 M" panose="02020603020101020101" pitchFamily="18" charset="-127"/>
                <a:ea typeface="08서울남산체 M" panose="02020603020101020101" pitchFamily="18" charset="-127"/>
                <a:cs typeface="굴림" pitchFamily="50" charset="-127"/>
              </a:rPr>
              <a:t>.</a:t>
            </a:r>
            <a:endParaRPr kumimoji="1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08서울남산체 M" panose="02020603020101020101" pitchFamily="18" charset="-127"/>
              <a:ea typeface="08서울남산체 M" panose="02020603020101020101" pitchFamily="18" charset="-127"/>
              <a:cs typeface="굴림" pitchFamily="50" charset="-127"/>
            </a:endParaRPr>
          </a:p>
        </p:txBody>
      </p:sp>
      <p:sp>
        <p:nvSpPr>
          <p:cNvPr id="12" name="_x216940816"/>
          <p:cNvSpPr>
            <a:spLocks noChangeArrowheads="1"/>
          </p:cNvSpPr>
          <p:nvPr/>
        </p:nvSpPr>
        <p:spPr bwMode="auto">
          <a:xfrm>
            <a:off x="1566613" y="454261"/>
            <a:ext cx="3239909" cy="238435"/>
          </a:xfrm>
          <a:prstGeom prst="rect">
            <a:avLst/>
          </a:prstGeom>
          <a:solidFill>
            <a:srgbClr val="BBBBB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di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50" b="1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a하늬바람L" pitchFamily="18" charset="-127"/>
                <a:ea typeface="a하늬바람L" pitchFamily="18" charset="-127"/>
                <a:cs typeface="굴림" pitchFamily="50" charset="-127"/>
              </a:rPr>
              <a:t>주일</a:t>
            </a:r>
            <a:r>
              <a:rPr kumimoji="1" lang="en-US" altLang="ko-KR" sz="1050" b="1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a하늬바람L" pitchFamily="18" charset="-127"/>
                <a:ea typeface="a하늬바람L" pitchFamily="18" charset="-127"/>
                <a:cs typeface="굴림" pitchFamily="50" charset="-127"/>
              </a:rPr>
              <a:t> </a:t>
            </a:r>
            <a:r>
              <a:rPr kumimoji="1" lang="ko-KR" altLang="ko-KR" sz="1050" b="1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a하늬바람L" pitchFamily="18" charset="-127"/>
                <a:ea typeface="a하늬바람L" pitchFamily="18" charset="-127"/>
                <a:cs typeface="굴림" pitchFamily="50" charset="-127"/>
              </a:rPr>
              <a:t>오전 </a:t>
            </a:r>
            <a:r>
              <a:rPr kumimoji="1" lang="en-US" altLang="ko-KR" sz="1050" b="1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a하늬바람L" pitchFamily="18" charset="-127"/>
                <a:ea typeface="a하늬바람L" pitchFamily="18" charset="-127"/>
                <a:cs typeface="굴림" pitchFamily="50" charset="-127"/>
              </a:rPr>
              <a:t>8:55         </a:t>
            </a:r>
            <a:r>
              <a:rPr kumimoji="1" lang="ko-KR" altLang="en-US" sz="1050" b="1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a하늬바람L" pitchFamily="18" charset="-127"/>
                <a:ea typeface="a하늬바람L" pitchFamily="18" charset="-127"/>
                <a:cs typeface="굴림" pitchFamily="50" charset="-127"/>
              </a:rPr>
              <a:t>인도 </a:t>
            </a:r>
            <a:r>
              <a:rPr kumimoji="1" lang="en-US" altLang="ko-KR" sz="1050" b="1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a하늬바람L" pitchFamily="18" charset="-127"/>
                <a:ea typeface="a하늬바람L" pitchFamily="18" charset="-127"/>
                <a:cs typeface="굴림" pitchFamily="50" charset="-127"/>
              </a:rPr>
              <a:t>: </a:t>
            </a:r>
            <a:r>
              <a:rPr kumimoji="1" lang="ko-KR" altLang="en-US" sz="1050" b="1" i="0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a하늬바람L" pitchFamily="18" charset="-127"/>
                <a:ea typeface="a하늬바람L" pitchFamily="18" charset="-127"/>
                <a:cs typeface="굴림" pitchFamily="50" charset="-127"/>
              </a:rPr>
              <a:t>김경숙</a:t>
            </a:r>
            <a:r>
              <a:rPr kumimoji="1" lang="ko-KR" altLang="en-US" sz="1050" b="1" dirty="0">
                <a:solidFill>
                  <a:srgbClr val="0070C0"/>
                </a:solidFill>
                <a:ea typeface="a하늬바람L" pitchFamily="18" charset="-127"/>
              </a:rPr>
              <a:t> 선생님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670135" y="200155"/>
            <a:ext cx="1069269" cy="2808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100" b="0" i="0" u="none" strike="noStrike" cap="none" normalizeH="0" baseline="0" dirty="0">
                <a:ln>
                  <a:noFill/>
                </a:ln>
                <a:solidFill>
                  <a:srgbClr val="F1F1F1"/>
                </a:solidFill>
                <a:effectLst/>
                <a:latin typeface="a아메리카노L" pitchFamily="18" charset="-127"/>
                <a:ea typeface="a아메리카노L" pitchFamily="18" charset="-127"/>
                <a:cs typeface="굴림" pitchFamily="50" charset="-127"/>
              </a:rPr>
              <a:t>우리의 예배</a:t>
            </a:r>
            <a:endParaRPr kumimoji="1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아메리카노L" pitchFamily="18" charset="-127"/>
              <a:ea typeface="a아메리카노L" pitchFamily="18" charset="-127"/>
              <a:cs typeface="굴림" pitchFamily="50" charset="-127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20430"/>
              </p:ext>
            </p:extLst>
          </p:nvPr>
        </p:nvGraphicFramePr>
        <p:xfrm>
          <a:off x="1593745" y="5359582"/>
          <a:ext cx="3206605" cy="1553462"/>
        </p:xfrm>
        <a:graphic>
          <a:graphicData uri="http://schemas.openxmlformats.org/drawingml/2006/table">
            <a:tbl>
              <a:tblPr/>
              <a:tblGrid>
                <a:gridCol w="401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595">
                  <a:extLst>
                    <a:ext uri="{9D8B030D-6E8A-4147-A177-3AD203B41FA5}">
                      <a16:colId xmlns:a16="http://schemas.microsoft.com/office/drawing/2014/main" val="1733962912"/>
                    </a:ext>
                  </a:extLst>
                </a:gridCol>
                <a:gridCol w="556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595">
                  <a:extLst>
                    <a:ext uri="{9D8B030D-6E8A-4147-A177-3AD203B41FA5}">
                      <a16:colId xmlns:a16="http://schemas.microsoft.com/office/drawing/2014/main" val="2669804191"/>
                    </a:ext>
                  </a:extLst>
                </a:gridCol>
              </a:tblGrid>
              <a:tr h="278477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일 자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예 배</a:t>
                      </a:r>
                      <a:endParaRPr lang="en-US" altLang="ko-KR" sz="9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인 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대 표 </a:t>
                      </a:r>
                      <a:endParaRPr lang="en-US" altLang="ko-KR" sz="9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기 도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성 경</a:t>
                      </a:r>
                      <a:endParaRPr lang="en-US" altLang="ko-KR" sz="9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봉 독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봉 헌</a:t>
                      </a:r>
                      <a:endParaRPr lang="en-US" altLang="ko-KR" sz="9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위 원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헌 금</a:t>
                      </a:r>
                      <a:endParaRPr lang="en-US" altLang="ko-KR" sz="9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기 도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12/28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김경숙쌤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장로님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최윤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4-2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반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박순미쌤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784856"/>
                  </a:ext>
                </a:extLst>
              </a:tr>
            </a:tbl>
          </a:graphicData>
        </a:graphic>
      </p:graphicFrame>
      <p:pic>
        <p:nvPicPr>
          <p:cNvPr id="3093" name="_x213390672" descr="EMB000018300f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81" y="5380249"/>
            <a:ext cx="1001719" cy="18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/>
          <p:cNvCxnSpPr/>
          <p:nvPr/>
        </p:nvCxnSpPr>
        <p:spPr>
          <a:xfrm>
            <a:off x="4880992" y="303953"/>
            <a:ext cx="0" cy="6336704"/>
          </a:xfrm>
          <a:prstGeom prst="line">
            <a:avLst/>
          </a:prstGeom>
          <a:ln cap="rnd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_x216954072"/>
          <p:cNvSpPr>
            <a:spLocks noChangeArrowheads="1"/>
          </p:cNvSpPr>
          <p:nvPr/>
        </p:nvSpPr>
        <p:spPr bwMode="auto">
          <a:xfrm>
            <a:off x="4966936" y="675929"/>
            <a:ext cx="4785794" cy="4361372"/>
          </a:xfrm>
          <a:prstGeom prst="rect">
            <a:avLst/>
          </a:prstGeom>
          <a:noFill/>
          <a:ln w="9525" cap="rnd">
            <a:solidFill>
              <a:srgbClr val="FFFF00">
                <a:alpha val="74000"/>
              </a:srgbClr>
            </a:solidFill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fontAlgn="base">
              <a:spcBef>
                <a:spcPts val="300"/>
              </a:spcBef>
              <a:spcAft>
                <a:spcPct val="0"/>
              </a:spcAft>
              <a:buAutoNum type="arabicPeriod"/>
            </a:pPr>
            <a:r>
              <a:rPr kumimoji="1" lang="ko-KR" altLang="en-US" sz="1050" dirty="0" err="1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대강절</a:t>
            </a:r>
            <a:r>
              <a:rPr kumimoji="1" lang="ko-KR" altLang="en-US" sz="105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 </a:t>
            </a:r>
            <a:r>
              <a:rPr kumimoji="1" lang="en-US" altLang="ko-KR" sz="105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:</a:t>
            </a:r>
            <a:r>
              <a:rPr kumimoji="1" lang="ko-KR" altLang="en-US" sz="105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  오늘은 예수님의 탄생을 기다리는 </a:t>
            </a:r>
            <a:r>
              <a:rPr kumimoji="1" lang="ko-KR" altLang="en-US" sz="1050" dirty="0" err="1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대강절</a:t>
            </a:r>
            <a:r>
              <a:rPr kumimoji="1" lang="ko-KR" altLang="en-US" sz="105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 </a:t>
            </a:r>
            <a:r>
              <a:rPr kumimoji="1" lang="en-US" altLang="ko-KR" sz="105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4</a:t>
            </a:r>
            <a:r>
              <a:rPr kumimoji="1" lang="ko-KR" altLang="en-US" sz="105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번째 주일입니다</a:t>
            </a:r>
            <a:r>
              <a:rPr kumimoji="1" lang="en-US" altLang="ko-KR" sz="105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.   </a:t>
            </a:r>
            <a:br>
              <a:rPr kumimoji="1" lang="en-US" altLang="ko-KR" sz="105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</a:br>
            <a:r>
              <a:rPr kumimoji="1" lang="ko-KR" altLang="en-US" sz="105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말씀의 약속대로 오실 예수님을 기다리며 기쁨의 소식을 주변의 친구에게  전하는 기간이 되시기 바랍니다</a:t>
            </a:r>
            <a:r>
              <a:rPr kumimoji="1" lang="en-US" altLang="ko-KR" sz="105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굴림" pitchFamily="50" charset="-127"/>
              </a:rPr>
              <a:t>.</a:t>
            </a:r>
            <a: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. </a:t>
            </a:r>
          </a:p>
          <a:p>
            <a:pPr marL="228600" indent="-228600" eaLnBrk="0" fontAlgn="base">
              <a:spcBef>
                <a:spcPts val="300"/>
              </a:spcBef>
              <a:spcAft>
                <a:spcPct val="0"/>
              </a:spcAft>
              <a:buAutoNum type="arabicPeriod"/>
            </a:pPr>
            <a:r>
              <a:rPr kumimoji="1" lang="en-US" altLang="ko-KR" sz="1050" b="1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[2025 </a:t>
            </a:r>
            <a:r>
              <a:rPr kumimoji="1" lang="ko-KR" altLang="en-US" sz="1050" b="1" dirty="0" err="1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대강절</a:t>
            </a:r>
            <a:r>
              <a:rPr kumimoji="1" lang="ko-KR" altLang="en-US" sz="1050" b="1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매일말씀묵상</a:t>
            </a:r>
            <a: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]</a:t>
            </a:r>
            <a:r>
              <a:rPr kumimoji="1" lang="ko-KR" altLang="en-US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은 오늘 제출해주세요</a:t>
            </a:r>
            <a:endParaRPr kumimoji="1" lang="en-US" altLang="ko-KR" sz="1050" dirty="0">
              <a:solidFill>
                <a:srgbClr val="000000"/>
              </a:solidFill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  <a:p>
            <a:pPr marL="228600" indent="-228600" eaLnBrk="0" fontAlgn="base">
              <a:spcBef>
                <a:spcPts val="300"/>
              </a:spcBef>
              <a:spcAft>
                <a:spcPct val="0"/>
              </a:spcAft>
              <a:buAutoNum type="arabicPeriod"/>
            </a:pPr>
            <a:r>
              <a:rPr kumimoji="1" lang="ko-KR" altLang="en-US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소년부 주보를 모아서 가지고 온 친구들은 선생님에게 제출해주세요</a:t>
            </a:r>
            <a: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</a:t>
            </a:r>
            <a:b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</a:br>
            <a:endParaRPr kumimoji="1" lang="en-US" altLang="ko-KR" sz="1050" dirty="0">
              <a:solidFill>
                <a:srgbClr val="000000"/>
              </a:solidFill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  <a:p>
            <a:pPr marL="228600" indent="-228600" eaLnBrk="0" fontAlgn="base">
              <a:spcBef>
                <a:spcPts val="300"/>
              </a:spcBef>
              <a:spcAft>
                <a:spcPct val="0"/>
              </a:spcAft>
              <a:buAutoNum type="arabicPeriod"/>
            </a:pPr>
            <a: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[</a:t>
            </a:r>
            <a:r>
              <a:rPr kumimoji="1" lang="ko-KR" altLang="en-US" sz="1050" b="1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성찬축하예배</a:t>
            </a:r>
            <a:r>
              <a:rPr kumimoji="1" lang="en-US" altLang="ko-KR" sz="1050" b="1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] </a:t>
            </a:r>
            <a:r>
              <a:rPr lang="ko-KR" altLang="en-US" sz="1050" b="1" dirty="0">
                <a:solidFill>
                  <a:srgbClr val="000000"/>
                </a:solidFill>
                <a:latin typeface="Nanum Gothic"/>
              </a:rPr>
              <a:t>성탄축하예배 에 수고해주신 모든 소년부친구들</a:t>
            </a:r>
            <a:r>
              <a:rPr lang="en-US" altLang="ko-KR" sz="1050" b="1" dirty="0">
                <a:solidFill>
                  <a:srgbClr val="000000"/>
                </a:solidFill>
                <a:latin typeface="Nanum Gothic"/>
              </a:rPr>
              <a:t>, </a:t>
            </a:r>
            <a:r>
              <a:rPr lang="ko-KR" altLang="en-US" sz="1050" b="1" dirty="0">
                <a:solidFill>
                  <a:srgbClr val="000000"/>
                </a:solidFill>
                <a:latin typeface="Nanum Gothic"/>
              </a:rPr>
              <a:t>선생님  </a:t>
            </a:r>
            <a:r>
              <a:rPr lang="en-US" altLang="ko-KR" sz="1050" b="1" dirty="0">
                <a:solidFill>
                  <a:srgbClr val="000000"/>
                </a:solidFill>
                <a:latin typeface="Nanum Gothic"/>
              </a:rPr>
              <a:t>q</a:t>
            </a:r>
            <a:r>
              <a:rPr lang="ko-KR" altLang="en-US" sz="1050" b="1" dirty="0">
                <a:solidFill>
                  <a:srgbClr val="000000"/>
                </a:solidFill>
                <a:latin typeface="Nanum Gothic"/>
              </a:rPr>
              <a:t>모두모두 감사합니다</a:t>
            </a:r>
            <a:r>
              <a:rPr lang="en-US" altLang="ko-KR" sz="1050" b="1" dirty="0">
                <a:solidFill>
                  <a:srgbClr val="000000"/>
                </a:solidFill>
                <a:latin typeface="Nanum Gothic"/>
              </a:rPr>
              <a:t>. </a:t>
            </a:r>
          </a:p>
          <a:p>
            <a:pPr marL="228600" indent="-228600" eaLnBrk="0" fontAlgn="base">
              <a:spcBef>
                <a:spcPts val="300"/>
              </a:spcBef>
              <a:spcAft>
                <a:spcPct val="0"/>
              </a:spcAft>
              <a:buAutoNum type="arabicPeriod"/>
            </a:pPr>
            <a:r>
              <a:rPr kumimoji="1" lang="ko-KR" altLang="en-US" sz="1050" b="1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소년부 생활안내</a:t>
            </a:r>
            <a: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 - </a:t>
            </a:r>
            <a:r>
              <a:rPr kumimoji="1" lang="ko-KR" altLang="en-US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성경책과 필기도구를 꼭 챙겨주세요</a:t>
            </a:r>
            <a:b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</a:br>
            <a: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- </a:t>
            </a:r>
            <a:r>
              <a:rPr kumimoji="1" lang="ko-KR" altLang="en-US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하나님과 만나는 거룩한 예배의 시간</a:t>
            </a:r>
            <a: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휴대폰은 잠시 꺼주세요</a:t>
            </a:r>
            <a: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.</a:t>
            </a:r>
            <a:br>
              <a:rPr kumimoji="1" lang="en-US" altLang="ko-KR" sz="105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</a:br>
            <a:endParaRPr kumimoji="1" lang="en-US" altLang="ko-KR" sz="400" dirty="0">
              <a:solidFill>
                <a:srgbClr val="000000"/>
              </a:solidFill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  <a:p>
            <a:pPr fontAlgn="base" latinLnBrk="0">
              <a:spcBef>
                <a:spcPts val="300"/>
              </a:spcBef>
            </a:pPr>
            <a:r>
              <a:rPr kumimoji="1" lang="en-US" altLang="ko-KR" sz="1050" dirty="0">
                <a:solidFill>
                  <a:srgbClr val="3302BE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6. [12</a:t>
            </a:r>
            <a:r>
              <a:rPr kumimoji="1" lang="ko-KR" altLang="en-US" sz="1050" dirty="0">
                <a:solidFill>
                  <a:srgbClr val="3302BE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월 </a:t>
            </a:r>
            <a:r>
              <a:rPr kumimoji="1" lang="ko-KR" altLang="en-US" sz="1050" dirty="0" err="1">
                <a:solidFill>
                  <a:srgbClr val="3302BE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생일자</a:t>
            </a:r>
            <a:r>
              <a:rPr kumimoji="1" lang="en-US" altLang="ko-KR" sz="1050" dirty="0">
                <a:solidFill>
                  <a:srgbClr val="3302BE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] 12</a:t>
            </a:r>
            <a:r>
              <a:rPr kumimoji="1" lang="ko-KR" altLang="en-US" sz="1050" dirty="0">
                <a:solidFill>
                  <a:srgbClr val="3302BE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월 생일을 맞은 선생님</a:t>
            </a:r>
            <a:r>
              <a:rPr kumimoji="1" lang="en-US" altLang="ko-KR" sz="1050" dirty="0">
                <a:solidFill>
                  <a:srgbClr val="3302BE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dirty="0">
                <a:solidFill>
                  <a:srgbClr val="3302BE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그리고 친구들 모두 </a:t>
            </a:r>
            <a:r>
              <a:rPr kumimoji="1" lang="ko-KR" altLang="en-US" sz="1050" dirty="0" err="1">
                <a:solidFill>
                  <a:srgbClr val="3302BE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생일축하합니다</a:t>
            </a:r>
            <a:r>
              <a:rPr kumimoji="1" lang="en-US" altLang="ko-KR" sz="1050" dirty="0">
                <a:solidFill>
                  <a:srgbClr val="3302BE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.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  </a:t>
            </a:r>
          </a:p>
          <a:p>
            <a:pPr fontAlgn="base" latinLnBrk="0">
              <a:spcBef>
                <a:spcPts val="300"/>
              </a:spcBef>
            </a:pP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조인성선생님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dirty="0" err="1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박수란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선생님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dirty="0" err="1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윤다엘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최준혁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dirty="0" err="1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오은찬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김동규</a:t>
            </a:r>
            <a:endParaRPr kumimoji="1" lang="en-US" altLang="ko-KR" sz="1050" dirty="0"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  <a:p>
            <a:pPr fontAlgn="base" latinLnBrk="0">
              <a:spcBef>
                <a:spcPts val="300"/>
              </a:spcBef>
            </a:pPr>
            <a:endParaRPr kumimoji="1" lang="en-US" altLang="ko-KR" sz="300" dirty="0"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  <a:p>
            <a:pPr fontAlgn="base" latinLnBrk="0">
              <a:spcBef>
                <a:spcPts val="300"/>
              </a:spcBef>
            </a:pP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7. </a:t>
            </a:r>
            <a:r>
              <a:rPr kumimoji="1" lang="en-US" altLang="ko-KR" sz="1050" b="1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[2025 </a:t>
            </a:r>
            <a:r>
              <a:rPr kumimoji="1" lang="ko-KR" altLang="en-US" sz="1050" b="1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토요일 </a:t>
            </a:r>
            <a:r>
              <a:rPr kumimoji="1" lang="ko-KR" altLang="en-US" sz="1050" b="1" dirty="0" err="1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온가족새벽기도회</a:t>
            </a:r>
            <a:r>
              <a:rPr kumimoji="1" lang="en-US" altLang="ko-KR" sz="1050" b="1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]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개근자</a:t>
            </a:r>
            <a:b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</a:b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   - </a:t>
            </a:r>
            <a:r>
              <a:rPr kumimoji="1" lang="ko-KR" altLang="en-US" sz="1050" dirty="0" err="1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박예찬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dirty="0" err="1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육태율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dirty="0" err="1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윤다엘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dirty="0" err="1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윤다율</a:t>
            </a:r>
            <a:b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</a:b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 </a:t>
            </a:r>
            <a:r>
              <a:rPr kumimoji="1" lang="ko-KR" altLang="en-US" sz="1050" dirty="0" err="1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토온새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개근자는 오늘 </a:t>
            </a:r>
            <a:r>
              <a:rPr kumimoji="1" lang="ko-KR" altLang="en-US" sz="1050" dirty="0" err="1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오후찬양예배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오후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2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시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예루살렘성전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에서 상장수여와 </a:t>
            </a:r>
            <a:b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</a:b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 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시상이 있습니다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.</a:t>
            </a:r>
          </a:p>
          <a:p>
            <a:pPr fontAlgn="base" latinLnBrk="0">
              <a:spcBef>
                <a:spcPts val="300"/>
              </a:spcBef>
            </a:pPr>
            <a:endParaRPr kumimoji="1" lang="en-US" altLang="ko-KR" sz="500" dirty="0"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  <a:p>
            <a:pPr fontAlgn="base" latinLnBrk="0">
              <a:spcBef>
                <a:spcPts val="300"/>
              </a:spcBef>
            </a:pP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8. [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예고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] </a:t>
            </a:r>
            <a:r>
              <a:rPr kumimoji="1" lang="ko-KR" altLang="en-US" sz="1050" b="1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소년부 진급예배 및 연말시상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- 12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월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28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일 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주일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)</a:t>
            </a:r>
          </a:p>
          <a:p>
            <a:pPr fontAlgn="base" latinLnBrk="0">
              <a:spcBef>
                <a:spcPts val="300"/>
              </a:spcBef>
            </a:pP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           </a:t>
            </a:r>
            <a:r>
              <a:rPr kumimoji="1" lang="ko-KR" altLang="en-US" sz="1050" b="1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송구영신예배 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– 12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월 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31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일 저녁 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11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시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      </a:t>
            </a:r>
          </a:p>
          <a:p>
            <a:pPr fontAlgn="base" latinLnBrk="0">
              <a:spcBef>
                <a:spcPts val="300"/>
              </a:spcBef>
            </a:pP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           </a:t>
            </a:r>
            <a:r>
              <a:rPr kumimoji="1" lang="ko-KR" altLang="en-US" sz="1050" b="1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소년부 겨울성경학교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 </a:t>
            </a:r>
            <a: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– 2026.1.30-1.31 </a:t>
            </a:r>
            <a:r>
              <a:rPr kumimoji="1" lang="ko-KR" altLang="en-US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예정</a:t>
            </a:r>
            <a:br>
              <a:rPr kumimoji="1" lang="en-US" altLang="ko-KR" sz="1050" dirty="0"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</a:br>
            <a:endParaRPr kumimoji="1" lang="en-US" altLang="ko-KR" sz="1050" dirty="0"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  <a:p>
            <a:pPr fontAlgn="base" latinLnBrk="0">
              <a:spcBef>
                <a:spcPts val="300"/>
              </a:spcBef>
            </a:pPr>
            <a:endParaRPr kumimoji="1" lang="en-US" altLang="ko-KR" sz="500" dirty="0"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</p:txBody>
      </p:sp>
      <p:pic>
        <p:nvPicPr>
          <p:cNvPr id="3103" name="_x306190320" descr="EMB000018300f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767" y="205114"/>
            <a:ext cx="4788753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_x306183040"/>
          <p:cNvSpPr>
            <a:spLocks noChangeArrowheads="1"/>
          </p:cNvSpPr>
          <p:nvPr/>
        </p:nvSpPr>
        <p:spPr bwMode="auto">
          <a:xfrm>
            <a:off x="6393160" y="325437"/>
            <a:ext cx="21971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a스마일B" pitchFamily="18" charset="-127"/>
                <a:cs typeface="굴림" pitchFamily="50" charset="-127"/>
              </a:rPr>
              <a:t>소식 및 공지사항</a:t>
            </a:r>
            <a:endParaRPr kumimoji="1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_x304900968"/>
          <p:cNvSpPr>
            <a:spLocks noChangeArrowheads="1"/>
          </p:cNvSpPr>
          <p:nvPr/>
        </p:nvSpPr>
        <p:spPr bwMode="auto">
          <a:xfrm>
            <a:off x="4953000" y="5184699"/>
            <a:ext cx="4788755" cy="1546611"/>
          </a:xfrm>
          <a:prstGeom prst="rect">
            <a:avLst/>
          </a:prstGeom>
          <a:noFill/>
          <a:ln w="419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50000"/>
              </a:lnSpc>
            </a:pPr>
            <a:endParaRPr lang="ko-KR" altLang="en-US" sz="1050" dirty="0">
              <a:latin typeface="a가시고기L" pitchFamily="18" charset="-127"/>
              <a:ea typeface="a가시고기L" pitchFamily="18" charset="-127"/>
            </a:endParaRPr>
          </a:p>
        </p:txBody>
      </p:sp>
      <p:sp>
        <p:nvSpPr>
          <p:cNvPr id="47" name="_x304900248"/>
          <p:cNvSpPr>
            <a:spLocks noChangeArrowheads="1"/>
          </p:cNvSpPr>
          <p:nvPr/>
        </p:nvSpPr>
        <p:spPr bwMode="auto">
          <a:xfrm flipV="1">
            <a:off x="4969309" y="5031909"/>
            <a:ext cx="4826631" cy="136109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</a:p>
        </p:txBody>
      </p:sp>
      <p:sp>
        <p:nvSpPr>
          <p:cNvPr id="46" name="_x304899528"/>
          <p:cNvSpPr>
            <a:spLocks noChangeArrowheads="1"/>
          </p:cNvSpPr>
          <p:nvPr/>
        </p:nvSpPr>
        <p:spPr bwMode="auto">
          <a:xfrm>
            <a:off x="5067832" y="4888698"/>
            <a:ext cx="4464968" cy="250474"/>
          </a:xfrm>
          <a:prstGeom prst="roundRect">
            <a:avLst>
              <a:gd name="adj" fmla="val 30000"/>
            </a:avLst>
          </a:prstGeom>
          <a:solidFill>
            <a:srgbClr val="F81B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dirty="0" err="1">
                <a:solidFill>
                  <a:srgbClr val="F1F1F1"/>
                </a:solidFill>
                <a:latin typeface="Rix완전소중 M" panose="02020603020101020101" pitchFamily="18" charset="-127"/>
                <a:ea typeface="Rix완전소중 M" panose="02020603020101020101" pitchFamily="18" charset="-127"/>
                <a:cs typeface="굴림" pitchFamily="50" charset="-127"/>
              </a:rPr>
              <a:t>예쁜글씨</a:t>
            </a:r>
            <a:r>
              <a:rPr kumimoji="1" lang="ko-KR" altLang="en-US" sz="1600" dirty="0">
                <a:solidFill>
                  <a:srgbClr val="F1F1F1"/>
                </a:solidFill>
                <a:latin typeface="Rix완전소중 M" panose="02020603020101020101" pitchFamily="18" charset="-127"/>
                <a:ea typeface="Rix완전소중 M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1600" dirty="0" err="1">
                <a:solidFill>
                  <a:srgbClr val="F1F1F1"/>
                </a:solidFill>
                <a:latin typeface="Rix완전소중 M" panose="02020603020101020101" pitchFamily="18" charset="-127"/>
                <a:ea typeface="Rix완전소중 M" panose="02020603020101020101" pitchFamily="18" charset="-127"/>
                <a:cs typeface="굴림" pitchFamily="50" charset="-127"/>
              </a:rPr>
              <a:t>예쁜마음</a:t>
            </a:r>
            <a:r>
              <a:rPr kumimoji="1" lang="ko-KR" altLang="en-US" sz="1600" dirty="0">
                <a:solidFill>
                  <a:srgbClr val="F1F1F1"/>
                </a:solidFill>
                <a:latin typeface="Rix완전소중 M" panose="02020603020101020101" pitchFamily="18" charset="-127"/>
                <a:ea typeface="Rix완전소중 M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1600" dirty="0" err="1">
                <a:solidFill>
                  <a:srgbClr val="F1F1F1"/>
                </a:solidFill>
                <a:latin typeface="Rix완전소중 M" panose="02020603020101020101" pitchFamily="18" charset="-127"/>
                <a:ea typeface="Rix완전소중 M" panose="02020603020101020101" pitchFamily="18" charset="-127"/>
                <a:cs typeface="굴림" pitchFamily="50" charset="-127"/>
              </a:rPr>
              <a:t>말씀필사</a:t>
            </a:r>
            <a:r>
              <a:rPr kumimoji="1" lang="en-US" altLang="ko-KR" sz="1600" dirty="0">
                <a:solidFill>
                  <a:srgbClr val="F1F1F1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-</a:t>
            </a:r>
            <a:r>
              <a:rPr kumimoji="1" lang="ko-KR" altLang="en-US" sz="1200" dirty="0">
                <a:solidFill>
                  <a:srgbClr val="F1F1F1"/>
                </a:solidFill>
                <a:latin typeface="해수체L" panose="02020603020101020101" pitchFamily="18" charset="-127"/>
                <a:ea typeface="해수체L" panose="02020603020101020101" pitchFamily="18" charset="-127"/>
                <a:cs typeface="굴림" pitchFamily="50" charset="-127"/>
              </a:rPr>
              <a:t>아래 말씀을 따라 기록해주세요</a:t>
            </a:r>
            <a:endParaRPr kumimoji="1" lang="ko-KR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해수체L" panose="02020603020101020101" pitchFamily="18" charset="-127"/>
              <a:ea typeface="해수체L" panose="02020603020101020101" pitchFamily="18" charset="-127"/>
              <a:cs typeface="굴림" pitchFamily="50" charset="-127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62994"/>
              </p:ext>
            </p:extLst>
          </p:nvPr>
        </p:nvGraphicFramePr>
        <p:xfrm>
          <a:off x="9057456" y="5445224"/>
          <a:ext cx="618884" cy="1195433"/>
        </p:xfrm>
        <a:graphic>
          <a:graphicData uri="http://schemas.openxmlformats.org/drawingml/2006/table">
            <a:tbl>
              <a:tblPr/>
              <a:tblGrid>
                <a:gridCol w="61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1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HY산B"/>
                        </a:rPr>
                        <a:t>부모님</a:t>
                      </a:r>
                      <a:endParaRPr lang="en-US" altLang="ko-KR" sz="800" kern="0" spc="0" dirty="0">
                        <a:solidFill>
                          <a:srgbClr val="000000"/>
                        </a:solidFill>
                        <a:effectLst/>
                        <a:ea typeface="HY산B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HY산B"/>
                        </a:rPr>
                        <a:t>확인란</a:t>
                      </a: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315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315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315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315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26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315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315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315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315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62205"/>
              </p:ext>
            </p:extLst>
          </p:nvPr>
        </p:nvGraphicFramePr>
        <p:xfrm>
          <a:off x="1622887" y="1750375"/>
          <a:ext cx="3188570" cy="3282443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65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33">
                  <a:extLst>
                    <a:ext uri="{9D8B030D-6E8A-4147-A177-3AD203B41FA5}">
                      <a16:colId xmlns:a16="http://schemas.microsoft.com/office/drawing/2014/main" val="2002062903"/>
                    </a:ext>
                  </a:extLst>
                </a:gridCol>
                <a:gridCol w="120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72">
                  <a:extLst>
                    <a:ext uri="{9D8B030D-6E8A-4147-A177-3AD203B41FA5}">
                      <a16:colId xmlns:a16="http://schemas.microsoft.com/office/drawing/2014/main" val="87016985"/>
                    </a:ext>
                  </a:extLst>
                </a:gridCol>
                <a:gridCol w="126753">
                  <a:extLst>
                    <a:ext uri="{9D8B030D-6E8A-4147-A177-3AD203B41FA5}">
                      <a16:colId xmlns:a16="http://schemas.microsoft.com/office/drawing/2014/main" val="1721926997"/>
                    </a:ext>
                  </a:extLst>
                </a:gridCol>
                <a:gridCol w="705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443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찬양과경배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08서울남산체 M" panose="02020603020101020101" pitchFamily="18" charset="-127"/>
                        <a:ea typeface="08서울남산체 M" panose="02020603020101020101" pitchFamily="18" charset="-127"/>
                      </a:endParaRPr>
                    </a:p>
                  </a:txBody>
                  <a:tcPr marL="0" marR="3600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------------------------------------------------------------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-3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</a:rPr>
                        <a:t>다같이</a:t>
                      </a:r>
                      <a:endParaRPr lang="ko-KR" altLang="en-US" sz="1000" kern="0" spc="-150" dirty="0">
                        <a:solidFill>
                          <a:srgbClr val="000000"/>
                        </a:solidFill>
                        <a:effectLst/>
                        <a:latin typeface="푸른전남 Medium" panose="020B0603000000000000" pitchFamily="50" charset="-127"/>
                        <a:ea typeface="푸른전남 Medium" panose="020B0603000000000000" pitchFamily="50" charset="-127"/>
                        <a:cs typeface="+mn-cs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17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사도신경</a:t>
                      </a:r>
                    </a:p>
                  </a:txBody>
                  <a:tcPr marL="0" marR="3600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-----------------------------------------------------------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-3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</a:rPr>
                        <a:t>다같이</a:t>
                      </a:r>
                      <a:endParaRPr lang="ko-KR" altLang="en-US" sz="1000" kern="0" spc="-150" dirty="0">
                        <a:solidFill>
                          <a:srgbClr val="000000"/>
                        </a:solidFill>
                        <a:effectLst/>
                        <a:latin typeface="푸른전남 Medium" panose="020B0603000000000000" pitchFamily="50" charset="-127"/>
                        <a:ea typeface="푸른전남 Medium" panose="020B0603000000000000" pitchFamily="50" charset="-127"/>
                        <a:cs typeface="+mn-cs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772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대표기도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08서울남산체 M" panose="02020603020101020101" pitchFamily="18" charset="-127"/>
                        <a:ea typeface="08서울남산체 M" panose="02020603020101020101" pitchFamily="18" charset="-127"/>
                      </a:endParaRPr>
                    </a:p>
                  </a:txBody>
                  <a:tcPr marL="0" marR="3600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------------------------------------------------------------</a:t>
                      </a:r>
                      <a:endParaRPr lang="en-US" sz="1000" kern="0" spc="-3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-3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dist" latinLnBrk="1">
                        <a:lnSpc>
                          <a:spcPct val="100000"/>
                        </a:lnSpc>
                      </a:pPr>
                      <a:r>
                        <a:rPr lang="ko-KR" altLang="en-US" sz="1000" b="1" kern="0" spc="-150" dirty="0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  <a:cs typeface="+mn-cs"/>
                        </a:rPr>
                        <a:t>장로님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076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성경봉독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08서울남산체 M" panose="02020603020101020101" pitchFamily="18" charset="-127"/>
                        <a:ea typeface="08서울남산체 M" panose="02020603020101020101" pitchFamily="18" charset="-127"/>
                      </a:endParaRPr>
                    </a:p>
                  </a:txBody>
                  <a:tcPr marL="0" marR="3600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</a:t>
                      </a:r>
                      <a:endParaRPr lang="ko-KR" altLang="en-US" sz="1000" kern="0" spc="-1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1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  <a:cs typeface="+mn-cs"/>
                        </a:rPr>
                        <a:t>요한계시록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  <a:cs typeface="+mn-cs"/>
                        </a:rPr>
                        <a:t>장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08서울남산체 M" panose="02020603020101020101" pitchFamily="18" charset="-127"/>
                        <a:ea typeface="08서울남산체 M" panose="02020603020101020101" pitchFamily="18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  <a:cs typeface="+mn-cs"/>
                        </a:rPr>
                        <a:t>6-7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  <a:cs typeface="+mn-cs"/>
                        </a:rPr>
                        <a:t>절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</a:t>
                      </a:r>
                      <a:endParaRPr lang="ko-KR" altLang="en-US" sz="1000" kern="0" spc="0" dirty="0">
                        <a:solidFill>
                          <a:schemeClr val="accent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accent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dist" latinLnBrk="1">
                        <a:lnSpc>
                          <a:spcPct val="100000"/>
                        </a:lnSpc>
                      </a:pPr>
                      <a:r>
                        <a:rPr lang="ko-KR" altLang="en-US" sz="1000" b="1" kern="0" spc="-150" dirty="0" err="1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</a:rPr>
                        <a:t>최윤학생</a:t>
                      </a:r>
                      <a:endParaRPr lang="ko-KR" altLang="en-US" sz="1000" b="1" kern="0" spc="-150" dirty="0">
                        <a:solidFill>
                          <a:srgbClr val="000000"/>
                        </a:solidFill>
                        <a:effectLst/>
                        <a:latin typeface="푸른전남 Medium" panose="020B0603000000000000" pitchFamily="50" charset="-127"/>
                        <a:ea typeface="푸른전남 Medium" panose="020B0603000000000000" pitchFamily="50" charset="-127"/>
                        <a:cs typeface="+mn-cs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찬양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08서울남산체 M" panose="02020603020101020101" pitchFamily="18" charset="-127"/>
                        <a:ea typeface="08서울남산체 M" panose="02020603020101020101" pitchFamily="18" charset="-127"/>
                      </a:endParaRPr>
                    </a:p>
                  </a:txBody>
                  <a:tcPr marL="0" marR="3600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------------------------------------------------------------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accent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-3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dist" latinLnBrk="1">
                        <a:lnSpc>
                          <a:spcPct val="100000"/>
                        </a:lnSpc>
                      </a:pPr>
                      <a:r>
                        <a:rPr lang="ko-KR" altLang="en-US" sz="1000" kern="0" spc="-150" dirty="0" err="1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  <a:cs typeface="+mn-cs"/>
                        </a:rPr>
                        <a:t>코람데오</a:t>
                      </a:r>
                      <a:endParaRPr lang="en-US" altLang="ko-KR" sz="1000" kern="0" spc="-150" dirty="0">
                        <a:solidFill>
                          <a:srgbClr val="000000"/>
                        </a:solidFill>
                        <a:effectLst/>
                        <a:latin typeface="푸른전남 Medium" panose="020B0603000000000000" pitchFamily="50" charset="-127"/>
                        <a:ea typeface="푸른전남 Medium" panose="020B0603000000000000" pitchFamily="50" charset="-127"/>
                        <a:cs typeface="+mn-cs"/>
                      </a:endParaRPr>
                    </a:p>
                    <a:p>
                      <a:pPr algn="dist" latinLnBrk="1">
                        <a:lnSpc>
                          <a:spcPct val="100000"/>
                        </a:lnSpc>
                      </a:pP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  <a:cs typeface="+mn-cs"/>
                        </a:rPr>
                        <a:t>찬양대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2442048584"/>
                  </a:ext>
                </a:extLst>
              </a:tr>
              <a:tr h="276858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말씀선포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-1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</a:t>
                      </a:r>
                      <a:endParaRPr lang="ko-KR" altLang="en-US" sz="1000" kern="0" spc="-1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  <a:cs typeface="+mn-cs"/>
                        </a:rPr>
                        <a:t>보라 내가 속히 오리니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  <a:cs typeface="+mn-cs"/>
                        </a:rPr>
                        <a:t>하나님의 약속을 </a:t>
                      </a:r>
                      <a:b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  <a:cs typeface="+mn-cs"/>
                        </a:rPr>
                      </a:b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  <a:cs typeface="+mn-cs"/>
                        </a:rPr>
                        <a:t>믿어요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ko-KR" sz="1050" kern="0" spc="-1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kern="0" spc="-1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dist" latinLnBrk="1">
                        <a:lnSpc>
                          <a:spcPct val="100000"/>
                        </a:lnSpc>
                      </a:pPr>
                      <a:r>
                        <a:rPr lang="ko-KR" altLang="en-US" sz="1000" kern="0" spc="-150" dirty="0" err="1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</a:rPr>
                        <a:t>정준환목사</a:t>
                      </a:r>
                      <a:endParaRPr lang="ko-KR" altLang="en-US" sz="1000" kern="0" spc="-150" dirty="0">
                        <a:solidFill>
                          <a:srgbClr val="000000"/>
                        </a:solidFill>
                        <a:effectLst/>
                        <a:latin typeface="푸른전남 Medium" panose="020B0603000000000000" pitchFamily="50" charset="-127"/>
                        <a:ea typeface="푸른전남 Medium" panose="020B0603000000000000" pitchFamily="50" charset="-127"/>
                        <a:cs typeface="+mn-cs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24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봉헌의시간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08서울남산체 M" panose="02020603020101020101" pitchFamily="18" charset="-127"/>
                        <a:ea typeface="08서울남산체 M" panose="02020603020101020101" pitchFamily="18" charset="-127"/>
                      </a:endParaRPr>
                    </a:p>
                  </a:txBody>
                  <a:tcPr marL="0" marR="3600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------------- 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오직 주만 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받으소서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  </a:t>
                      </a:r>
                      <a:r>
                        <a:rPr lang="en-US" altLang="ko-KR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-----------------   </a:t>
                      </a:r>
                      <a:endParaRPr lang="ko-KR" altLang="en-US" sz="1000" kern="0" spc="-1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-30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1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dist" latinLnBrk="1">
                        <a:lnSpc>
                          <a:spcPct val="100000"/>
                        </a:lnSpc>
                      </a:pP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  <a:cs typeface="+mn-cs"/>
                        </a:rPr>
                        <a:t>봉헌위원</a:t>
                      </a:r>
                      <a:endParaRPr lang="en-US" altLang="ko-KR" sz="1000" kern="0" spc="-150" dirty="0">
                        <a:solidFill>
                          <a:srgbClr val="000000"/>
                        </a:solidFill>
                        <a:effectLst/>
                        <a:latin typeface="푸른전남 Medium" panose="020B0603000000000000" pitchFamily="50" charset="-127"/>
                        <a:ea typeface="푸른전남 Medium" panose="020B0603000000000000" pitchFamily="50" charset="-127"/>
                        <a:cs typeface="+mn-cs"/>
                      </a:endParaRPr>
                    </a:p>
                    <a:p>
                      <a:pPr algn="dist" latinLnBrk="1">
                        <a:lnSpc>
                          <a:spcPct val="100000"/>
                        </a:lnSpc>
                      </a:pPr>
                      <a:r>
                        <a:rPr lang="en-US" altLang="ko-KR" sz="1000" kern="0" spc="-150" dirty="0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  <a:cs typeface="+mn-cs"/>
                        </a:rPr>
                        <a:t>4-2</a:t>
                      </a: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  <a:cs typeface="+mn-cs"/>
                        </a:rPr>
                        <a:t>반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54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봉헌기도</a:t>
                      </a:r>
                    </a:p>
                  </a:txBody>
                  <a:tcPr marL="0" marR="36000" marT="0" marB="0" anchor="ctr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----------------------------------------------------------------------------------------------------------------------------------------------------------------------------------------------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0" spc="-3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dist" latinLnBrk="1">
                        <a:lnSpc>
                          <a:spcPct val="100000"/>
                        </a:lnSpc>
                      </a:pPr>
                      <a:r>
                        <a:rPr lang="ko-KR" altLang="en-US" sz="1000" kern="0" spc="-150" dirty="0" err="1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  <a:cs typeface="+mn-cs"/>
                        </a:rPr>
                        <a:t>박순미쌤</a:t>
                      </a:r>
                      <a:endParaRPr lang="ko-KR" altLang="en-US" sz="1000" kern="0" spc="-150" dirty="0">
                        <a:solidFill>
                          <a:srgbClr val="000000"/>
                        </a:solidFill>
                        <a:effectLst/>
                        <a:latin typeface="푸른전남 Medium" panose="020B0603000000000000" pitchFamily="50" charset="-127"/>
                        <a:ea typeface="푸른전남 Medium" panose="020B0603000000000000" pitchFamily="50" charset="-127"/>
                        <a:cs typeface="+mn-cs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235906502"/>
                  </a:ext>
                </a:extLst>
              </a:tr>
              <a:tr h="344351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축복의시간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08서울남산체 M" panose="02020603020101020101" pitchFamily="18" charset="-127"/>
                        <a:ea typeface="08서울남산체 M" panose="02020603020101020101" pitchFamily="18" charset="-127"/>
                      </a:endParaRPr>
                    </a:p>
                  </a:txBody>
                  <a:tcPr marL="0" marR="3600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dist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------------  </a:t>
                      </a:r>
                      <a:r>
                        <a:rPr lang="ko-KR" altLang="en-US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축  도  </a:t>
                      </a:r>
                      <a:r>
                        <a:rPr lang="en-US" altLang="ko-KR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--------------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dist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0" spc="-3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50" dirty="0" err="1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</a:rPr>
                        <a:t>다함께</a:t>
                      </a:r>
                      <a:endParaRPr lang="ko-KR" altLang="en-US" sz="1000" kern="0" spc="-150" dirty="0">
                        <a:solidFill>
                          <a:srgbClr val="000000"/>
                        </a:solidFill>
                        <a:effectLst/>
                        <a:latin typeface="푸른전남 Medium" panose="020B0603000000000000" pitchFamily="50" charset="-127"/>
                        <a:ea typeface="푸른전남 Medium" panose="020B0603000000000000" pitchFamily="50" charset="-127"/>
                        <a:cs typeface="+mn-cs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022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광고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08서울남산체 M" panose="02020603020101020101" pitchFamily="18" charset="-127"/>
                        <a:ea typeface="08서울남산체 M" panose="02020603020101020101" pitchFamily="18" charset="-127"/>
                      </a:endParaRPr>
                    </a:p>
                  </a:txBody>
                  <a:tcPr marL="0" marR="3600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---------------------------------------------------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-3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50" dirty="0" err="1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  <a:cs typeface="+mn-cs"/>
                        </a:rPr>
                        <a:t>김성경</a:t>
                      </a:r>
                      <a:endParaRPr lang="en-US" altLang="ko-KR" sz="1000" b="1" kern="0" spc="-150" dirty="0">
                        <a:solidFill>
                          <a:srgbClr val="000000"/>
                        </a:solidFill>
                        <a:effectLst/>
                        <a:latin typeface="푸른전남 Medium" panose="020B0603000000000000" pitchFamily="50" charset="-127"/>
                        <a:ea typeface="푸른전남 Medium" panose="020B0603000000000000" pitchFamily="50" charset="-127"/>
                        <a:cs typeface="+mn-cs"/>
                      </a:endParaRPr>
                    </a:p>
                    <a:p>
                      <a:pPr marL="0" marR="0" indent="0" algn="di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  <a:cs typeface="+mn-cs"/>
                        </a:rPr>
                        <a:t>선생님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041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2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08서울남산체 M" panose="02020603020101020101" pitchFamily="18" charset="-127"/>
                          <a:ea typeface="08서울남산체 M" panose="02020603020101020101" pitchFamily="18" charset="-127"/>
                        </a:rPr>
                        <a:t>부활동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08서울남산체 M" panose="02020603020101020101" pitchFamily="18" charset="-127"/>
                        <a:ea typeface="08서울남산체 M" panose="02020603020101020101" pitchFamily="18" charset="-127"/>
                      </a:endParaRPr>
                    </a:p>
                  </a:txBody>
                  <a:tcPr marL="0" marR="36000" marT="0" marB="0" anchor="ctr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-300" dirty="0">
                          <a:solidFill>
                            <a:srgbClr val="000000"/>
                          </a:solidFill>
                          <a:effectLst/>
                          <a:latin typeface="해수체L" panose="02020603020101020101" pitchFamily="18" charset="-127"/>
                          <a:ea typeface="해수체L" panose="02020603020101020101" pitchFamily="18" charset="-127"/>
                        </a:rPr>
                        <a:t>-------------------------------------------------------------------------------------------------------------------------------------------------------------------------------------------</a:t>
                      </a:r>
                      <a:endParaRPr lang="ko-KR" altLang="en-US" sz="1000" kern="0" spc="-1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-100" dirty="0">
                        <a:solidFill>
                          <a:srgbClr val="000000"/>
                        </a:solidFill>
                        <a:effectLst/>
                        <a:latin typeface="해수체L" panose="02020603020101020101" pitchFamily="18" charset="-127"/>
                        <a:ea typeface="해수체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dist" latinLnBrk="1">
                        <a:lnSpc>
                          <a:spcPct val="100000"/>
                        </a:lnSpc>
                      </a:pP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푸른전남 Medium" panose="020B0603000000000000" pitchFamily="50" charset="-127"/>
                          <a:ea typeface="푸른전남 Medium" panose="020B0603000000000000" pitchFamily="50" charset="-127"/>
                          <a:cs typeface="+mn-cs"/>
                        </a:rPr>
                        <a:t>성탄축하연습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_x141572176" descr="EMB00000d843dd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441" y1="28804" x2="6441" y2="28804"/>
                        <a14:foregroundMark x1="8374" y1="44565" x2="8374" y2="44565"/>
                        <a14:foregroundMark x1="7246" y1="73370" x2="7246" y2="73370"/>
                        <a14:foregroundMark x1="9501" y1="70109" x2="9501" y2="70109"/>
                        <a14:foregroundMark x1="3865" y1="76087" x2="4348" y2="76087"/>
                        <a14:foregroundMark x1="6119" y1="64674" x2="6119" y2="64674"/>
                        <a14:foregroundMark x1="9179" y1="64674" x2="9179" y2="64674"/>
                        <a14:foregroundMark x1="9018" y1="81522" x2="9018" y2="81522"/>
                        <a14:foregroundMark x1="23833" y1="17935" x2="23833" y2="17935"/>
                        <a14:foregroundMark x1="25121" y1="47283" x2="25121" y2="47283"/>
                        <a14:foregroundMark x1="24638" y1="78261" x2="24638" y2="78261"/>
                        <a14:foregroundMark x1="26731" y1="69022" x2="26731" y2="69022"/>
                        <a14:foregroundMark x1="54911" y1="41304" x2="54911" y2="41304"/>
                        <a14:foregroundMark x1="59903" y1="57609" x2="59903" y2="57609"/>
                        <a14:foregroundMark x1="60386" y1="26630" x2="60386" y2="26630"/>
                        <a14:foregroundMark x1="58776" y1="84783" x2="58776" y2="84783"/>
                        <a14:foregroundMark x1="74396" y1="17935" x2="74396" y2="19022"/>
                        <a14:foregroundMark x1="76812" y1="41304" x2="76812" y2="41304"/>
                        <a14:foregroundMark x1="73269" y1="76087" x2="73269" y2="76087"/>
                        <a14:foregroundMark x1="72303" y1="88587" x2="72303" y2="88587"/>
                        <a14:foregroundMark x1="70048" y1="67935" x2="70048" y2="67935"/>
                        <a14:foregroundMark x1="75684" y1="66848" x2="75684" y2="66848"/>
                        <a14:foregroundMark x1="74718" y1="78804" x2="74718" y2="78804"/>
                        <a14:foregroundMark x1="71820" y1="79348" x2="71820" y2="79348"/>
                        <a14:foregroundMark x1="71176" y1="67935" x2="71176" y2="67935"/>
                        <a14:foregroundMark x1="68277" y1="72283" x2="68277" y2="72283"/>
                        <a14:foregroundMark x1="78261" y1="70652" x2="77939" y2="70652"/>
                        <a14:foregroundMark x1="27536" y1="26087" x2="27536" y2="26087"/>
                        <a14:foregroundMark x1="90821" y1="22283" x2="90821" y2="22283"/>
                        <a14:foregroundMark x1="89533" y1="20109" x2="89533" y2="21196"/>
                        <a14:foregroundMark x1="90338" y1="47283" x2="90338" y2="47283"/>
                        <a14:foregroundMark x1="94042" y1="21196" x2="94042" y2="21196"/>
                        <a14:foregroundMark x1="92754" y1="82609" x2="92754" y2="82609"/>
                        <a14:foregroundMark x1="90821" y1="88587" x2="90821" y2="88587"/>
                        <a14:foregroundMark x1="88728" y1="82609" x2="88728" y2="82609"/>
                        <a14:foregroundMark x1="88245" y1="67391" x2="88245" y2="67391"/>
                        <a14:foregroundMark x1="95008" y1="66848" x2="95008" y2="66848"/>
                        <a14:foregroundMark x1="86312" y1="69565" x2="87279" y2="70652"/>
                        <a14:foregroundMark x1="94364" y1="84239" x2="94364" y2="84239"/>
                        <a14:foregroundMark x1="87923" y1="85870" x2="87923" y2="85870"/>
                        <a14:foregroundMark x1="88728" y1="77174" x2="88728" y2="77174"/>
                        <a14:foregroundMark x1="24799" y1="30978" x2="24799" y2="30978"/>
                        <a14:foregroundMark x1="30274" y1="55435" x2="30274" y2="55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1567042"/>
            <a:ext cx="1368134" cy="32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www.signstorm.co.kr/gallery/gal_33_c275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145" y1="80519" x2="10145" y2="80519"/>
                        <a14:foregroundMark x1="18841" y1="51948" x2="18841" y2="51948"/>
                        <a14:foregroundMark x1="5435" y1="53247" x2="5435" y2="53247"/>
                        <a14:foregroundMark x1="10145" y1="51948" x2="10145" y2="51948"/>
                        <a14:foregroundMark x1="22101" y1="77922" x2="22101" y2="77922"/>
                        <a14:foregroundMark x1="24275" y1="53247" x2="24275" y2="53247"/>
                        <a14:foregroundMark x1="26449" y1="11688" x2="26449" y2="11688"/>
                        <a14:foregroundMark x1="8696" y1="88312" x2="8696" y2="88312"/>
                        <a14:foregroundMark x1="74638" y1="11688" x2="74638" y2="11688"/>
                        <a14:backgroundMark x1="91039" y1="88312" x2="91039" y2="88312"/>
                        <a14:backgroundMark x1="37276" y1="41558" x2="37276" y2="41558"/>
                        <a14:backgroundMark x1="37276" y1="41558" x2="37276" y2="41558"/>
                        <a14:backgroundMark x1="1434" y1="84416" x2="1434" y2="8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398" y="5121202"/>
            <a:ext cx="1224621" cy="30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A4BCEDCE-AA76-402C-B96D-92F3CE43C02F}"/>
              </a:ext>
            </a:extLst>
          </p:cNvPr>
          <p:cNvSpPr/>
          <p:nvPr/>
        </p:nvSpPr>
        <p:spPr>
          <a:xfrm>
            <a:off x="5014487" y="5263346"/>
            <a:ext cx="4809688" cy="133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  <a:cs typeface="굴림" pitchFamily="50" charset="-127"/>
              </a:rPr>
              <a:t>[</a:t>
            </a:r>
            <a:r>
              <a:rPr kumimoji="1" lang="ko-KR" altLang="en-US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  <a:cs typeface="굴림" pitchFamily="50" charset="-127"/>
              </a:rPr>
              <a:t>이번주 </a:t>
            </a:r>
            <a:r>
              <a:rPr kumimoji="1" lang="ko-KR" altLang="en-US" sz="1400" dirty="0" err="1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  <a:cs typeface="굴림" pitchFamily="50" charset="-127"/>
              </a:rPr>
              <a:t>달달말씀</a:t>
            </a:r>
            <a:r>
              <a:rPr kumimoji="1" lang="en-US" altLang="ko-KR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  <a:cs typeface="굴림" pitchFamily="50" charset="-127"/>
              </a:rPr>
              <a:t>]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kumimoji="1" lang="en-US" altLang="ko-KR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 </a:t>
            </a:r>
            <a:r>
              <a:rPr kumimoji="1" lang="ko-KR" altLang="en-US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보라 내가 속히 오리니 </a:t>
            </a:r>
            <a:br>
              <a:rPr kumimoji="1" lang="ko-KR" altLang="en-US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</a:br>
            <a:r>
              <a:rPr kumimoji="1" lang="ko-KR" altLang="en-US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이 두루마리의 예언의 말씀을 지키는 자는 </a:t>
            </a:r>
            <a:endParaRPr kumimoji="1" lang="en-US" altLang="ko-KR" sz="1400" dirty="0">
              <a:solidFill>
                <a:schemeClr val="bg1">
                  <a:lumMod val="75000"/>
                </a:schemeClr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복이 있으리라 하더라    </a:t>
            </a:r>
            <a:r>
              <a:rPr kumimoji="1" lang="en-US" altLang="ko-KR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(</a:t>
            </a:r>
            <a:r>
              <a:rPr kumimoji="1" lang="ko-KR" altLang="en-US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요한계시록 </a:t>
            </a:r>
            <a:r>
              <a:rPr kumimoji="1" lang="en-US" altLang="ko-KR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2</a:t>
            </a:r>
            <a:r>
              <a:rPr kumimoji="1" lang="ko-KR" altLang="en-US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장</a:t>
            </a:r>
            <a:r>
              <a:rPr kumimoji="1" lang="en-US" altLang="ko-KR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7</a:t>
            </a:r>
            <a:r>
              <a:rPr kumimoji="1" lang="ko-KR" altLang="en-US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절</a:t>
            </a:r>
            <a:r>
              <a:rPr kumimoji="1" lang="en-US" altLang="ko-KR" sz="1400" dirty="0">
                <a:solidFill>
                  <a:schemeClr val="bg1">
                    <a:lumMod val="75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38D85-C5BE-4430-9908-420699654E0D}"/>
              </a:ext>
            </a:extLst>
          </p:cNvPr>
          <p:cNvSpPr txBox="1"/>
          <p:nvPr/>
        </p:nvSpPr>
        <p:spPr>
          <a:xfrm>
            <a:off x="115518" y="5509034"/>
            <a:ext cx="128934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ko-KR" altLang="en-US" sz="120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</a:rPr>
              <a:t>조인성선생님</a:t>
            </a:r>
            <a:endParaRPr kumimoji="1" lang="en-US" altLang="ko-KR" sz="1200" dirty="0">
              <a:solidFill>
                <a:srgbClr val="000000"/>
              </a:solidFill>
              <a:latin typeface="해수체L" panose="02020603020101020101" pitchFamily="18" charset="-127"/>
              <a:ea typeface="해수체L" panose="02020603020101020101" pitchFamily="18" charset="-127"/>
            </a:endParaRPr>
          </a:p>
          <a:p>
            <a:r>
              <a:rPr kumimoji="1" lang="ko-KR" altLang="en-US" sz="1200" dirty="0" err="1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</a:rPr>
              <a:t>박수란선생님</a:t>
            </a:r>
            <a:endParaRPr kumimoji="1" lang="en-US" altLang="ko-KR" sz="1200" dirty="0">
              <a:solidFill>
                <a:srgbClr val="000000"/>
              </a:solidFill>
              <a:latin typeface="해수체L" panose="02020603020101020101" pitchFamily="18" charset="-127"/>
              <a:ea typeface="해수체L" panose="02020603020101020101" pitchFamily="18" charset="-127"/>
            </a:endParaRPr>
          </a:p>
          <a:p>
            <a:r>
              <a:rPr kumimoji="1" lang="ko-KR" altLang="en-US" sz="1200" dirty="0" err="1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</a:rPr>
              <a:t>윤다엘</a:t>
            </a:r>
            <a:r>
              <a:rPr kumimoji="1" lang="ko-KR" altLang="en-US" sz="120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</a:rPr>
              <a:t> 학생</a:t>
            </a:r>
            <a:endParaRPr kumimoji="1" lang="en-US" altLang="ko-KR" sz="1200" dirty="0">
              <a:solidFill>
                <a:srgbClr val="000000"/>
              </a:solidFill>
              <a:latin typeface="해수체L" panose="02020603020101020101" pitchFamily="18" charset="-127"/>
              <a:ea typeface="해수체L" panose="02020603020101020101" pitchFamily="18" charset="-127"/>
            </a:endParaRPr>
          </a:p>
          <a:p>
            <a:r>
              <a:rPr kumimoji="1" lang="ko-KR" altLang="en-US" sz="120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</a:rPr>
              <a:t>최준혁 학생</a:t>
            </a:r>
            <a:endParaRPr kumimoji="1" lang="en-US" altLang="ko-KR" sz="1200" dirty="0">
              <a:solidFill>
                <a:srgbClr val="000000"/>
              </a:solidFill>
              <a:latin typeface="해수체L" panose="02020603020101020101" pitchFamily="18" charset="-127"/>
              <a:ea typeface="해수체L" panose="02020603020101020101" pitchFamily="18" charset="-127"/>
            </a:endParaRPr>
          </a:p>
          <a:p>
            <a:r>
              <a:rPr kumimoji="1" lang="ko-KR" altLang="en-US" sz="1200" dirty="0" err="1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</a:rPr>
              <a:t>오은찬</a:t>
            </a:r>
            <a:r>
              <a:rPr kumimoji="1" lang="ko-KR" altLang="en-US" sz="120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</a:rPr>
              <a:t> 학생</a:t>
            </a:r>
            <a:endParaRPr kumimoji="1" lang="en-US" altLang="ko-KR" sz="1200" dirty="0">
              <a:solidFill>
                <a:srgbClr val="000000"/>
              </a:solidFill>
              <a:latin typeface="해수체L" panose="02020603020101020101" pitchFamily="18" charset="-127"/>
              <a:ea typeface="해수체L" panose="02020603020101020101" pitchFamily="18" charset="-127"/>
            </a:endParaRPr>
          </a:p>
          <a:p>
            <a:r>
              <a:rPr kumimoji="1" lang="ko-KR" altLang="en-US" sz="1200" dirty="0">
                <a:solidFill>
                  <a:srgbClr val="000000"/>
                </a:solidFill>
                <a:latin typeface="해수체L" panose="02020603020101020101" pitchFamily="18" charset="-127"/>
                <a:ea typeface="해수체L" panose="02020603020101020101" pitchFamily="18" charset="-127"/>
              </a:rPr>
              <a:t>김동규 학생</a:t>
            </a:r>
            <a:endParaRPr kumimoji="1" lang="en-US" altLang="ko-KR" sz="1200" dirty="0">
              <a:solidFill>
                <a:srgbClr val="000000"/>
              </a:solidFill>
              <a:latin typeface="해수체L" panose="02020603020101020101" pitchFamily="18" charset="-127"/>
              <a:ea typeface="해수체L" panose="02020603020101020101" pitchFamily="18" charset="-127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8703E96C-7C34-41A0-97BC-91562CF4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7258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7EE0EF2D-8633-402F-8131-C44D66B363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57" y="1258588"/>
            <a:ext cx="1031852" cy="103457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7741ADF-4DA3-453C-93DD-AC153227684B}"/>
              </a:ext>
            </a:extLst>
          </p:cNvPr>
          <p:cNvSpPr txBox="1"/>
          <p:nvPr/>
        </p:nvSpPr>
        <p:spPr>
          <a:xfrm>
            <a:off x="179380" y="2260892"/>
            <a:ext cx="1371333" cy="276999"/>
          </a:xfrm>
          <a:prstGeom prst="rect">
            <a:avLst/>
          </a:prstGeom>
          <a:ln cap="rnd"/>
          <a:effectLst>
            <a:glow>
              <a:schemeClr val="accent1"/>
            </a:glow>
            <a:softEdge rad="762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2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소년부 밴드</a:t>
            </a:r>
            <a:r>
              <a:rPr lang="en-US" altLang="ko-KR" sz="1200" b="1" dirty="0">
                <a:solidFill>
                  <a:schemeClr val="tx2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QR</a:t>
            </a:r>
            <a:endParaRPr lang="ko-KR" altLang="en-US" sz="1200" b="1" dirty="0">
              <a:solidFill>
                <a:schemeClr val="tx2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F3300F04-CCF6-4D5E-AB7F-4333602C92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370" y="3463390"/>
            <a:ext cx="1277587" cy="156523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81A9B04-079C-4C46-ABDD-25C45DC1EF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75" y="2679716"/>
            <a:ext cx="1366584" cy="7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65006</TotalTime>
  <Words>387</Words>
  <Application>Microsoft Office PowerPoint</Application>
  <PresentationFormat>A4 용지(210x297mm)</PresentationFormat>
  <Paragraphs>157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1" baseType="lpstr">
      <vt:lpstr>08서울남산체 L</vt:lpstr>
      <vt:lpstr>08서울남산체 M</vt:lpstr>
      <vt:lpstr>08서울한강체 M</vt:lpstr>
      <vt:lpstr>210 만화가게 L</vt:lpstr>
      <vt:lpstr>a가시고기L</vt:lpstr>
      <vt:lpstr>a뉴궁서M</vt:lpstr>
      <vt:lpstr>a스마일B</vt:lpstr>
      <vt:lpstr>a시네마L</vt:lpstr>
      <vt:lpstr>a아메리카노L</vt:lpstr>
      <vt:lpstr>a하늬바람L</vt:lpstr>
      <vt:lpstr>Cre하트나무 M</vt:lpstr>
      <vt:lpstr>HY산B</vt:lpstr>
      <vt:lpstr>Nanum Gothic</vt:lpstr>
      <vt:lpstr>Rix완전소중 M</vt:lpstr>
      <vt:lpstr>-구름L</vt:lpstr>
      <vt:lpstr>굴림</vt:lpstr>
      <vt:lpstr>NanumGothic</vt:lpstr>
      <vt:lpstr>나눔스퀘어라운드 Regular</vt:lpstr>
      <vt:lpstr>달서달링체</vt:lpstr>
      <vt:lpstr>맑은 고딕</vt:lpstr>
      <vt:lpstr>산돌피카소 M</vt:lpstr>
      <vt:lpstr>푸른전남 Medium</vt:lpstr>
      <vt:lpstr>한컴 쿨재즈 B</vt:lpstr>
      <vt:lpstr>해수체L</vt:lpstr>
      <vt:lpstr>휴먼모음T</vt:lpstr>
      <vt:lpstr>휴먼편지체</vt:lpstr>
      <vt:lpstr>Arial</vt:lpstr>
      <vt:lpstr>Ravie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정준환</dc:creator>
  <cp:lastModifiedBy>user</cp:lastModifiedBy>
  <cp:revision>585</cp:revision>
  <cp:lastPrinted>2025-12-20T21:43:46Z</cp:lastPrinted>
  <dcterms:created xsi:type="dcterms:W3CDTF">2016-01-23T14:21:47Z</dcterms:created>
  <dcterms:modified xsi:type="dcterms:W3CDTF">2025-12-27T16:46:47Z</dcterms:modified>
</cp:coreProperties>
</file>